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57" r:id="rId4"/>
    <p:sldId id="263" r:id="rId5"/>
    <p:sldId id="258" r:id="rId6"/>
    <p:sldId id="261" r:id="rId7"/>
    <p:sldId id="262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81" r:id="rId20"/>
    <p:sldId id="280" r:id="rId21"/>
    <p:sldId id="279" r:id="rId22"/>
    <p:sldId id="278" r:id="rId23"/>
    <p:sldId id="284" r:id="rId24"/>
    <p:sldId id="283" r:id="rId25"/>
    <p:sldId id="282" r:id="rId26"/>
    <p:sldId id="277" r:id="rId27"/>
    <p:sldId id="276" r:id="rId28"/>
    <p:sldId id="275" r:id="rId29"/>
    <p:sldId id="286" r:id="rId30"/>
    <p:sldId id="285" r:id="rId3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7853C-536D-4A76-A0AE-DD22124D55A5}" styleName="테마 스타일 1 - 강조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BDBED569-4797-4DF1-A0F4-6AAB3CD982D8}" styleName="밝은 스타일 3 - 강조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F871ED-44EC-191A-99F8-EA8AF81965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BB99FC0-2E3C-E241-C439-661FAA5108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3E9A4B1-A198-F8EA-78F9-E19CECC200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F0B09-7E9B-4AB0-A60E-4B151A71CCD3}" type="datetimeFigureOut">
              <a:rPr lang="ko-KR" altLang="en-US" smtClean="0"/>
              <a:t>2023-09-09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4DB1DB9-029F-F7A7-0FCF-FFB22864F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B9164C9-B0C2-31A6-FE06-3BFD60905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6FAEA-37D4-4F1B-9483-9EB29D35B8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63144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7BF3B5-7964-43E3-6013-BB531E4E1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E4D278E-66DB-A25E-4351-6313DDE02B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3CF69CB-4AD8-87A2-15F2-5E5171CE55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F0B09-7E9B-4AB0-A60E-4B151A71CCD3}" type="datetimeFigureOut">
              <a:rPr lang="ko-KR" altLang="en-US" smtClean="0"/>
              <a:t>2023-09-09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68F21DD-7CF6-5F0D-2F05-08891B2F09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C3065D6-D7F0-C190-638F-6C4684F9F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6FAEA-37D4-4F1B-9483-9EB29D35B8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57080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EE6D634-8FE9-BC02-8926-AF4E07A4DBA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0E3874F-4962-51CD-A4B2-588EAF7C28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90BF8C4-D429-C84C-DDCC-73EB29BCFB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F0B09-7E9B-4AB0-A60E-4B151A71CCD3}" type="datetimeFigureOut">
              <a:rPr lang="ko-KR" altLang="en-US" smtClean="0"/>
              <a:t>2023-09-09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BE65F36-7580-1D4F-7FB4-0D55ACB89F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15103D-F1D1-5501-3A4E-5B30B0B8E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6FAEA-37D4-4F1B-9483-9EB29D35B8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46621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26F917-9DC5-3443-F455-F9BA6EE02D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4413EB9-9381-F040-977F-C265C3757B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851168-1EC9-37C9-5809-403EE251F8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F0B09-7E9B-4AB0-A60E-4B151A71CCD3}" type="datetimeFigureOut">
              <a:rPr lang="ko-KR" altLang="en-US" smtClean="0"/>
              <a:t>2023-09-09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809C26B-D5F0-8B91-7412-CBE5064C08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16D0CE8-7E14-A420-7262-13D34FBDDC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6FAEA-37D4-4F1B-9483-9EB29D35B8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1986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A30EEE-BAC0-33CD-9724-EAA7A0E09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AFFD77A-C4DB-9C6C-0D50-9FCE6BBFCE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65BA4DD-923F-43FE-6726-B5F141A0B8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F0B09-7E9B-4AB0-A60E-4B151A71CCD3}" type="datetimeFigureOut">
              <a:rPr lang="ko-KR" altLang="en-US" smtClean="0"/>
              <a:t>2023-09-09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C749B2D-28A5-5250-42A6-47EE0566FA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07A67C5-4869-9450-1EA8-22BF7D968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6FAEA-37D4-4F1B-9483-9EB29D35B8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07347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947BFF-63C8-3FAE-5C94-5C0531350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AE9E51E-ED42-29C7-32B5-2672DE73482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2A352AB-944A-43C7-824D-A66FE9E1F4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9855411-EE62-EDEA-3725-652E1ED10E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F0B09-7E9B-4AB0-A60E-4B151A71CCD3}" type="datetimeFigureOut">
              <a:rPr lang="ko-KR" altLang="en-US" smtClean="0"/>
              <a:t>2023-09-09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DB19301-456E-D704-9A6C-CD5DEECCAF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BF7F5E5-87FD-F1F5-6C73-B1E4150DD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6FAEA-37D4-4F1B-9483-9EB29D35B8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49042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BFB416-8D97-A396-B974-87B91638D3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4E3781F-6423-E0E3-335E-C6C15D591C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0E4990A-5DDB-AF6C-1A51-018DB769C1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4D2D29A-46ED-36D3-3578-324E0F5EA24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34FDC7B-5708-B440-6BFD-BAEDCEC1F8B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05556BB-DEAA-AA34-0A5B-D96981745B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F0B09-7E9B-4AB0-A60E-4B151A71CCD3}" type="datetimeFigureOut">
              <a:rPr lang="ko-KR" altLang="en-US" smtClean="0"/>
              <a:t>2023-09-09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2ADB43C-347D-0FFC-C240-48D8AB40DE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CFF3169-2E6E-F8A8-9667-DFE48CDD2F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6FAEA-37D4-4F1B-9483-9EB29D35B8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40558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0F867F-08A4-D97B-5C13-E5A3946A7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7DD722D-F8CA-5AFE-ED4F-085D87D51D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F0B09-7E9B-4AB0-A60E-4B151A71CCD3}" type="datetimeFigureOut">
              <a:rPr lang="ko-KR" altLang="en-US" smtClean="0"/>
              <a:t>2023-09-09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8994FC0-8BBB-557D-FA4B-ECDC88BB17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009BAC9-361C-9FB5-2F4E-F89F68F95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6FAEA-37D4-4F1B-9483-9EB29D35B8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86354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3333646-290B-FCDA-B006-7C7025B30B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F0B09-7E9B-4AB0-A60E-4B151A71CCD3}" type="datetimeFigureOut">
              <a:rPr lang="ko-KR" altLang="en-US" smtClean="0"/>
              <a:t>2023-09-09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07BC97B-32A6-ED03-753A-EAC82D2064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4E81D79-7734-0E59-6340-A9122BB06B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6FAEA-37D4-4F1B-9483-9EB29D35B8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00490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5610BF-E5F5-089C-D813-08B243EF17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297E6F0-C455-B4A7-514D-7BDF5F9327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B33E915-4AB9-8F49-8683-5DA8F14C5F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F3C3DBA-3E2E-2F99-BA45-16C52C76AE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F0B09-7E9B-4AB0-A60E-4B151A71CCD3}" type="datetimeFigureOut">
              <a:rPr lang="ko-KR" altLang="en-US" smtClean="0"/>
              <a:t>2023-09-09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B2437C3-D333-C4FE-A8DE-84B414EAB0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4EC5924-54E6-2CA9-2EF5-288B7CF145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6FAEA-37D4-4F1B-9483-9EB29D35B8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12302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96CF49-B133-F3B5-9B53-1DA711D5F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91AA46F-09A3-2BB8-A0E0-E70D837C839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976E392-4363-A74C-5E9F-43A8A57F0F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837A116-0656-29DC-2C4C-AE3B390D2B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F0B09-7E9B-4AB0-A60E-4B151A71CCD3}" type="datetimeFigureOut">
              <a:rPr lang="ko-KR" altLang="en-US" smtClean="0"/>
              <a:t>2023-09-09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7292CB1-992A-038E-C328-B47B8EB915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3B1C7AB-3A3D-52D6-17FE-788DAF2C72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6FAEA-37D4-4F1B-9483-9EB29D35B8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99637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F1CB40E-0E4D-17B3-4238-6BF22E0B89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E31F472-F2E7-0E09-C759-3FBCC431AA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D68A2BE-B5E6-EA71-33F2-F4697D0D902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2F0B09-7E9B-4AB0-A60E-4B151A71CCD3}" type="datetimeFigureOut">
              <a:rPr lang="ko-KR" altLang="en-US" smtClean="0"/>
              <a:t>2023-09-09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27013CA-8F82-BCEC-F246-652379BA82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3D0C309-92A0-E08A-933D-54EFE7B7B7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D6FAEA-37D4-4F1B-9483-9EB29D35B8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65323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mindscale.kr/course/python-visualization-basic/grid/" TargetMode="External"/><Relationship Id="rId2" Type="http://schemas.openxmlformats.org/officeDocument/2006/relationships/hyperlink" Target="https://blog.naver.com/PostView.naver?blogId=kiddwannabe&amp;logNo=222655678945&amp;categoryNo=0&amp;parentCategoryNo=0&amp;currentPage=1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m.blog.naver.com/PostView.naver?isHttpsRedirect=true&amp;blogId=dotorimj2&amp;logNo=222117972039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oracleselixir.com/tools/downloads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그림 5" descr="야외, 하늘, 건물, 안개이(가) 표시된 사진&#10;&#10;자동 생성된 설명">
            <a:extLst>
              <a:ext uri="{FF2B5EF4-FFF2-40B4-BE49-F238E27FC236}">
                <a16:creationId xmlns:a16="http://schemas.microsoft.com/office/drawing/2014/main" id="{01F55A6B-2588-BB2D-6CE0-2F33F30074A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388DE582-DE31-F7F3-2281-E9FD99C359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FFFFFF"/>
                </a:solidFill>
              </a:rPr>
              <a:t>League of Legends</a:t>
            </a:r>
            <a:br>
              <a:rPr lang="en-US" altLang="ko-KR" dirty="0">
                <a:solidFill>
                  <a:srgbClr val="FFFFFF"/>
                </a:solidFill>
              </a:rPr>
            </a:br>
            <a:r>
              <a:rPr lang="ko-KR" altLang="en-US" dirty="0">
                <a:solidFill>
                  <a:srgbClr val="FFFFFF"/>
                </a:solidFill>
              </a:rPr>
              <a:t>데이터 분석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1519752-E50E-6CB1-39F5-49F3AC8303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rgbClr val="FFFFFF"/>
                </a:solidFill>
              </a:rPr>
              <a:t>김태훈</a:t>
            </a:r>
          </a:p>
        </p:txBody>
      </p:sp>
    </p:spTree>
    <p:extLst>
      <p:ext uri="{BB962C8B-B14F-4D97-AF65-F5344CB8AC3E}">
        <p14:creationId xmlns:p14="http://schemas.microsoft.com/office/powerpoint/2010/main" val="29112894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7">
            <a:extLst>
              <a:ext uri="{FF2B5EF4-FFF2-40B4-BE49-F238E27FC236}">
                <a16:creationId xmlns:a16="http://schemas.microsoft.com/office/drawing/2014/main" id="{979E27D9-03C7-44E2-9FF8-15D0C8506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CB840E0-53B6-E458-BF6E-85C6DD12D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397" y="0"/>
            <a:ext cx="9688296" cy="770965"/>
          </a:xfrm>
        </p:spPr>
        <p:txBody>
          <a:bodyPr anchor="b">
            <a:normAutofit/>
          </a:bodyPr>
          <a:lstStyle/>
          <a:p>
            <a:r>
              <a:rPr lang="ko-KR" altLang="en-US" sz="4000" dirty="0"/>
              <a:t>데이터 분석 방법 </a:t>
            </a:r>
            <a:r>
              <a:rPr lang="en-US" altLang="ko-KR" sz="4000" dirty="0"/>
              <a:t>– </a:t>
            </a:r>
            <a:r>
              <a:rPr lang="ko-KR" altLang="en-US" sz="4000" dirty="0"/>
              <a:t>승률과 </a:t>
            </a:r>
            <a:r>
              <a:rPr lang="ko-KR" altLang="en-US" sz="4000" dirty="0" err="1"/>
              <a:t>평균킬</a:t>
            </a:r>
            <a:r>
              <a:rPr lang="ko-KR" altLang="en-US" sz="4000" dirty="0"/>
              <a:t> 구하기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EBF1590-3B36-48EE-A89D-3B6F3CB25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C8F6C8C-AB5A-4548-942D-E3FD40ACB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4D9B6C2-618F-CC26-4078-995C25086E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7936" y="1023725"/>
            <a:ext cx="6672263" cy="466104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ED0004A-9434-D409-DF97-57DB7DFF4E05}"/>
              </a:ext>
            </a:extLst>
          </p:cNvPr>
          <p:cNvSpPr txBox="1"/>
          <p:nvPr/>
        </p:nvSpPr>
        <p:spPr>
          <a:xfrm>
            <a:off x="3130750" y="5937527"/>
            <a:ext cx="5506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킬 수</a:t>
            </a:r>
            <a:r>
              <a:rPr lang="en-US" altLang="ko-KR" dirty="0"/>
              <a:t>, </a:t>
            </a:r>
            <a:r>
              <a:rPr lang="ko-KR" altLang="en-US" dirty="0"/>
              <a:t>드래곤 처치 횟수 등도 같은 방법으로 처리함</a:t>
            </a:r>
          </a:p>
        </p:txBody>
      </p:sp>
    </p:spTree>
    <p:extLst>
      <p:ext uri="{BB962C8B-B14F-4D97-AF65-F5344CB8AC3E}">
        <p14:creationId xmlns:p14="http://schemas.microsoft.com/office/powerpoint/2010/main" val="33245230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7">
            <a:extLst>
              <a:ext uri="{FF2B5EF4-FFF2-40B4-BE49-F238E27FC236}">
                <a16:creationId xmlns:a16="http://schemas.microsoft.com/office/drawing/2014/main" id="{979E27D9-03C7-44E2-9FF8-15D0C8506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CB840E0-53B6-E458-BF6E-85C6DD12D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397" y="0"/>
            <a:ext cx="9688296" cy="770965"/>
          </a:xfrm>
        </p:spPr>
        <p:txBody>
          <a:bodyPr anchor="b">
            <a:normAutofit/>
          </a:bodyPr>
          <a:lstStyle/>
          <a:p>
            <a:r>
              <a:rPr lang="ko-KR" altLang="en-US" sz="4000" dirty="0"/>
              <a:t>데이터 분석 방법 </a:t>
            </a:r>
            <a:r>
              <a:rPr lang="en-US" altLang="ko-KR" sz="4000" dirty="0"/>
              <a:t>– </a:t>
            </a:r>
            <a:r>
              <a:rPr lang="ko-KR" altLang="en-US" sz="4000" dirty="0"/>
              <a:t>승률과 </a:t>
            </a:r>
            <a:r>
              <a:rPr lang="ko-KR" altLang="en-US" sz="4000" dirty="0" err="1"/>
              <a:t>평균킬</a:t>
            </a:r>
            <a:r>
              <a:rPr lang="ko-KR" altLang="en-US" sz="4000" dirty="0"/>
              <a:t> 구하기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EBF1590-3B36-48EE-A89D-3B6F3CB25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C8F6C8C-AB5A-4548-942D-E3FD40ACB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D0004A-9434-D409-DF97-57DB7DFF4E05}"/>
              </a:ext>
            </a:extLst>
          </p:cNvPr>
          <p:cNvSpPr txBox="1"/>
          <p:nvPr/>
        </p:nvSpPr>
        <p:spPr>
          <a:xfrm>
            <a:off x="3928608" y="5717702"/>
            <a:ext cx="29690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구한 데이터를 팀별로 합침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9AE28DF-CB8D-3E51-AA66-6FEAE3BB52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01215"/>
            <a:ext cx="12192000" cy="3655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5162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7">
            <a:extLst>
              <a:ext uri="{FF2B5EF4-FFF2-40B4-BE49-F238E27FC236}">
                <a16:creationId xmlns:a16="http://schemas.microsoft.com/office/drawing/2014/main" id="{979E27D9-03C7-44E2-9FF8-15D0C8506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CB840E0-53B6-E458-BF6E-85C6DD12D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397" y="0"/>
            <a:ext cx="9688296" cy="770965"/>
          </a:xfrm>
        </p:spPr>
        <p:txBody>
          <a:bodyPr anchor="b">
            <a:normAutofit/>
          </a:bodyPr>
          <a:lstStyle/>
          <a:p>
            <a:r>
              <a:rPr lang="ko-KR" altLang="en-US" sz="4000" dirty="0"/>
              <a:t>데이터 분석 방법 </a:t>
            </a:r>
            <a:r>
              <a:rPr lang="en-US" altLang="ko-KR" sz="4000" dirty="0"/>
              <a:t>– </a:t>
            </a:r>
            <a:r>
              <a:rPr lang="ko-KR" altLang="en-US" sz="4000" dirty="0"/>
              <a:t>승률과 </a:t>
            </a:r>
            <a:r>
              <a:rPr lang="ko-KR" altLang="en-US" sz="4000" dirty="0" err="1"/>
              <a:t>평균킬</a:t>
            </a:r>
            <a:r>
              <a:rPr lang="ko-KR" altLang="en-US" sz="4000" dirty="0"/>
              <a:t> 구하기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EBF1590-3B36-48EE-A89D-3B6F3CB25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C8F6C8C-AB5A-4548-942D-E3FD40ACB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D0004A-9434-D409-DF97-57DB7DFF4E05}"/>
              </a:ext>
            </a:extLst>
          </p:cNvPr>
          <p:cNvSpPr txBox="1"/>
          <p:nvPr/>
        </p:nvSpPr>
        <p:spPr>
          <a:xfrm>
            <a:off x="3928608" y="5717702"/>
            <a:ext cx="29690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구한 데이터를 팀별로 합침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9AE28DF-CB8D-3E51-AA66-6FEAE3BB52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01215"/>
            <a:ext cx="12192000" cy="3655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2070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7">
            <a:extLst>
              <a:ext uri="{FF2B5EF4-FFF2-40B4-BE49-F238E27FC236}">
                <a16:creationId xmlns:a16="http://schemas.microsoft.com/office/drawing/2014/main" id="{979E27D9-03C7-44E2-9FF8-15D0C8506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CB840E0-53B6-E458-BF6E-85C6DD12D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397" y="0"/>
            <a:ext cx="9688296" cy="770965"/>
          </a:xfrm>
        </p:spPr>
        <p:txBody>
          <a:bodyPr anchor="b">
            <a:normAutofit/>
          </a:bodyPr>
          <a:lstStyle/>
          <a:p>
            <a:r>
              <a:rPr lang="ko-KR" altLang="en-US" sz="4000" dirty="0"/>
              <a:t>데이터 분석 방법 </a:t>
            </a:r>
            <a:r>
              <a:rPr lang="en-US" altLang="ko-KR" sz="4000" dirty="0"/>
              <a:t>– </a:t>
            </a:r>
            <a:r>
              <a:rPr lang="ko-KR" altLang="en-US" sz="4000" dirty="0"/>
              <a:t>승률과 </a:t>
            </a:r>
            <a:r>
              <a:rPr lang="ko-KR" altLang="en-US" sz="4000" dirty="0" err="1"/>
              <a:t>평균킬</a:t>
            </a:r>
            <a:r>
              <a:rPr lang="ko-KR" altLang="en-US" sz="4000" dirty="0"/>
              <a:t> 구하기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EBF1590-3B36-48EE-A89D-3B6F3CB25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C8F6C8C-AB5A-4548-942D-E3FD40ACB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D0004A-9434-D409-DF97-57DB7DFF4E05}"/>
              </a:ext>
            </a:extLst>
          </p:cNvPr>
          <p:cNvSpPr txBox="1"/>
          <p:nvPr/>
        </p:nvSpPr>
        <p:spPr>
          <a:xfrm>
            <a:off x="1503716" y="5549383"/>
            <a:ext cx="9184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Regplot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을 이용하여 각종 지표와 승률의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산점도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(scatterplot)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과 추세선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(trendline)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을 그림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5E5587C-8F98-DD45-C9AC-2FAF09A542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712" y="1790700"/>
            <a:ext cx="11458575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7676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7">
            <a:extLst>
              <a:ext uri="{FF2B5EF4-FFF2-40B4-BE49-F238E27FC236}">
                <a16:creationId xmlns:a16="http://schemas.microsoft.com/office/drawing/2014/main" id="{979E27D9-03C7-44E2-9FF8-15D0C8506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CB840E0-53B6-E458-BF6E-85C6DD12D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397" y="0"/>
            <a:ext cx="9688296" cy="770965"/>
          </a:xfrm>
        </p:spPr>
        <p:txBody>
          <a:bodyPr anchor="b">
            <a:normAutofit/>
          </a:bodyPr>
          <a:lstStyle/>
          <a:p>
            <a:r>
              <a:rPr lang="ko-KR" altLang="en-US" sz="4000" dirty="0"/>
              <a:t>데이터 분석 방법 </a:t>
            </a:r>
            <a:r>
              <a:rPr lang="en-US" altLang="ko-KR" sz="4000" dirty="0"/>
              <a:t>– </a:t>
            </a:r>
            <a:r>
              <a:rPr lang="ko-KR" altLang="en-US" sz="4000" dirty="0"/>
              <a:t>승률과 </a:t>
            </a:r>
            <a:r>
              <a:rPr lang="ko-KR" altLang="en-US" sz="4000" dirty="0" err="1"/>
              <a:t>평균킬</a:t>
            </a:r>
            <a:r>
              <a:rPr lang="ko-KR" altLang="en-US" sz="4000" dirty="0"/>
              <a:t> 구하기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EBF1590-3B36-48EE-A89D-3B6F3CB25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C8F6C8C-AB5A-4548-942D-E3FD40ACB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D0004A-9434-D409-DF97-57DB7DFF4E05}"/>
              </a:ext>
            </a:extLst>
          </p:cNvPr>
          <p:cNvSpPr txBox="1"/>
          <p:nvPr/>
        </p:nvSpPr>
        <p:spPr>
          <a:xfrm>
            <a:off x="1503716" y="5549383"/>
            <a:ext cx="88878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Scikit learn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의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L</a:t>
            </a:r>
            <a:r>
              <a:rPr lang="en-US" altLang="ko-KR" dirty="0" err="1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inear</a:t>
            </a:r>
            <a:r>
              <a:rPr lang="en-US" altLang="ko-KR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 Regression</a:t>
            </a:r>
            <a:r>
              <a:rPr lang="ko-KR" altLang="en-US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을 이용하여 각 지표와 승률의 정확한 상관관계 분석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6FD388A-7CC4-F0A2-D0A0-654357E498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949" y="907511"/>
            <a:ext cx="9944100" cy="450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8119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7">
            <a:extLst>
              <a:ext uri="{FF2B5EF4-FFF2-40B4-BE49-F238E27FC236}">
                <a16:creationId xmlns:a16="http://schemas.microsoft.com/office/drawing/2014/main" id="{979E27D9-03C7-44E2-9FF8-15D0C8506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CB840E0-53B6-E458-BF6E-85C6DD12D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397" y="0"/>
            <a:ext cx="9688296" cy="770965"/>
          </a:xfrm>
        </p:spPr>
        <p:txBody>
          <a:bodyPr anchor="b">
            <a:normAutofit/>
          </a:bodyPr>
          <a:lstStyle/>
          <a:p>
            <a:r>
              <a:rPr lang="ko-KR" altLang="en-US" sz="4000" dirty="0"/>
              <a:t>데이터 분석 결과 </a:t>
            </a:r>
            <a:r>
              <a:rPr lang="en-US" altLang="ko-KR" sz="4000" dirty="0"/>
              <a:t>– </a:t>
            </a:r>
            <a:r>
              <a:rPr lang="ko-KR" altLang="en-US" sz="4000" dirty="0" err="1"/>
              <a:t>킬과</a:t>
            </a:r>
            <a:r>
              <a:rPr lang="ko-KR" altLang="en-US" sz="4000" dirty="0"/>
              <a:t> 승률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EBF1590-3B36-48EE-A89D-3B6F3CB25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C8F6C8C-AB5A-4548-942D-E3FD40ACB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FEBF457-90A2-D82A-5538-1C56D81112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96487"/>
            <a:ext cx="12192000" cy="2436995"/>
          </a:xfrm>
          <a:prstGeom prst="rect">
            <a:avLst/>
          </a:prstGeom>
        </p:spPr>
      </p:pic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B1796DF9-208B-9724-859D-07E74FA0A3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1439789"/>
              </p:ext>
            </p:extLst>
          </p:nvPr>
        </p:nvGraphicFramePr>
        <p:xfrm>
          <a:off x="1542509" y="3911300"/>
          <a:ext cx="8876071" cy="2011680"/>
        </p:xfrm>
        <a:graphic>
          <a:graphicData uri="http://schemas.openxmlformats.org/drawingml/2006/table">
            <a:tbl>
              <a:tblPr>
                <a:tableStyleId>{69C7853C-536D-4A76-A0AE-DD22124D55A5}</a:tableStyleId>
              </a:tblPr>
              <a:tblGrid>
                <a:gridCol w="1639529">
                  <a:extLst>
                    <a:ext uri="{9D8B030D-6E8A-4147-A177-3AD203B41FA5}">
                      <a16:colId xmlns:a16="http://schemas.microsoft.com/office/drawing/2014/main" val="3869319549"/>
                    </a:ext>
                  </a:extLst>
                </a:gridCol>
                <a:gridCol w="1639529">
                  <a:extLst>
                    <a:ext uri="{9D8B030D-6E8A-4147-A177-3AD203B41FA5}">
                      <a16:colId xmlns:a16="http://schemas.microsoft.com/office/drawing/2014/main" val="1468414112"/>
                    </a:ext>
                  </a:extLst>
                </a:gridCol>
                <a:gridCol w="1639529">
                  <a:extLst>
                    <a:ext uri="{9D8B030D-6E8A-4147-A177-3AD203B41FA5}">
                      <a16:colId xmlns:a16="http://schemas.microsoft.com/office/drawing/2014/main" val="2319631475"/>
                    </a:ext>
                  </a:extLst>
                </a:gridCol>
                <a:gridCol w="1639529">
                  <a:extLst>
                    <a:ext uri="{9D8B030D-6E8A-4147-A177-3AD203B41FA5}">
                      <a16:colId xmlns:a16="http://schemas.microsoft.com/office/drawing/2014/main" val="2110366257"/>
                    </a:ext>
                  </a:extLst>
                </a:gridCol>
                <a:gridCol w="2317955">
                  <a:extLst>
                    <a:ext uri="{9D8B030D-6E8A-4147-A177-3AD203B41FA5}">
                      <a16:colId xmlns:a16="http://schemas.microsoft.com/office/drawing/2014/main" val="162157971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b="1" dirty="0">
                          <a:effectLst/>
                        </a:rPr>
                        <a:t>category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b="1" dirty="0">
                          <a:effectLst/>
                        </a:rPr>
                        <a:t>coefficient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b="1" dirty="0">
                          <a:effectLst/>
                        </a:rPr>
                        <a:t>intercept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b="1" dirty="0">
                          <a:effectLst/>
                        </a:rPr>
                        <a:t>r2 score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b="1" dirty="0">
                          <a:effectLst/>
                        </a:rPr>
                        <a:t>form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93260195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Kills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>
                          <a:effectLst/>
                        </a:rPr>
                        <a:t>0.050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>
                          <a:effectLst/>
                        </a:rPr>
                        <a:t>-0.237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>
                          <a:effectLst/>
                        </a:rPr>
                        <a:t>0.584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0.05x - 0.237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14028322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doubleKills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>
                          <a:effectLst/>
                        </a:rPr>
                        <a:t>0.284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>
                          <a:effectLst/>
                        </a:rPr>
                        <a:t>0.009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>
                          <a:effectLst/>
                        </a:rPr>
                        <a:t>0.595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0.284x + 0.009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9414214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tripleKill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>
                          <a:effectLst/>
                        </a:rPr>
                        <a:t>0.701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>
                          <a:effectLst/>
                        </a:rPr>
                        <a:t>0.248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>
                          <a:effectLst/>
                        </a:rPr>
                        <a:t>0.375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0.701x + 0.248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42904692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quadraKill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>
                          <a:effectLst/>
                        </a:rPr>
                        <a:t>1.056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>
                          <a:effectLst/>
                        </a:rPr>
                        <a:t>0.396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>
                          <a:effectLst/>
                        </a:rPr>
                        <a:t>0.118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1.056x + 0.396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412587395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effectLst/>
                        </a:rPr>
                        <a:t>pentaKill</a:t>
                      </a:r>
                      <a:endParaRPr lang="en-US" dirty="0">
                        <a:effectLst/>
                      </a:endParaRP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>
                          <a:effectLst/>
                        </a:rPr>
                        <a:t>1.995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>
                          <a:effectLst/>
                        </a:rPr>
                        <a:t>0.434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>
                          <a:effectLst/>
                        </a:rPr>
                        <a:t>0.057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1.995x + 0.434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2792874534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B5007275-0C98-233F-C728-F0F797641451}"/>
              </a:ext>
            </a:extLst>
          </p:cNvPr>
          <p:cNvSpPr txBox="1"/>
          <p:nvPr/>
        </p:nvSpPr>
        <p:spPr>
          <a:xfrm>
            <a:off x="9341224" y="5977223"/>
            <a:ext cx="2523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*</a:t>
            </a:r>
            <a:r>
              <a:rPr lang="ko-KR" altLang="en-US" dirty="0"/>
              <a:t>넷째 자리에서 반올림</a:t>
            </a:r>
          </a:p>
        </p:txBody>
      </p:sp>
    </p:spTree>
    <p:extLst>
      <p:ext uri="{BB962C8B-B14F-4D97-AF65-F5344CB8AC3E}">
        <p14:creationId xmlns:p14="http://schemas.microsoft.com/office/powerpoint/2010/main" val="42746638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7">
            <a:extLst>
              <a:ext uri="{FF2B5EF4-FFF2-40B4-BE49-F238E27FC236}">
                <a16:creationId xmlns:a16="http://schemas.microsoft.com/office/drawing/2014/main" id="{979E27D9-03C7-44E2-9FF8-15D0C8506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CB840E0-53B6-E458-BF6E-85C6DD12D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397" y="0"/>
            <a:ext cx="9688296" cy="770965"/>
          </a:xfrm>
        </p:spPr>
        <p:txBody>
          <a:bodyPr anchor="b">
            <a:normAutofit/>
          </a:bodyPr>
          <a:lstStyle/>
          <a:p>
            <a:r>
              <a:rPr lang="ko-KR" altLang="en-US" sz="4000" dirty="0"/>
              <a:t>데이터 분석 결과 </a:t>
            </a:r>
            <a:r>
              <a:rPr lang="en-US" altLang="ko-KR" sz="4000" dirty="0"/>
              <a:t>– </a:t>
            </a:r>
            <a:r>
              <a:rPr lang="ko-KR" altLang="en-US" sz="4000" dirty="0" err="1"/>
              <a:t>킬과</a:t>
            </a:r>
            <a:r>
              <a:rPr lang="ko-KR" altLang="en-US" sz="4000" dirty="0"/>
              <a:t> 승률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EBF1590-3B36-48EE-A89D-3B6F3CB25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C8F6C8C-AB5A-4548-942D-E3FD40ACB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007275-0C98-233F-C728-F0F797641451}"/>
              </a:ext>
            </a:extLst>
          </p:cNvPr>
          <p:cNvSpPr txBox="1"/>
          <p:nvPr/>
        </p:nvSpPr>
        <p:spPr>
          <a:xfrm>
            <a:off x="9341224" y="5977223"/>
            <a:ext cx="2523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*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넷째 자리에서 반올림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A818390-6ED2-A119-0AA3-D2D6C9BB9F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9683" y="770965"/>
            <a:ext cx="4662488" cy="5483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2183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7">
            <a:extLst>
              <a:ext uri="{FF2B5EF4-FFF2-40B4-BE49-F238E27FC236}">
                <a16:creationId xmlns:a16="http://schemas.microsoft.com/office/drawing/2014/main" id="{979E27D9-03C7-44E2-9FF8-15D0C8506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CB840E0-53B6-E458-BF6E-85C6DD12D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397" y="0"/>
            <a:ext cx="9688296" cy="770965"/>
          </a:xfrm>
        </p:spPr>
        <p:txBody>
          <a:bodyPr anchor="b">
            <a:normAutofit fontScale="90000"/>
          </a:bodyPr>
          <a:lstStyle/>
          <a:p>
            <a:r>
              <a:rPr lang="ko-KR" altLang="en-US" sz="4000" dirty="0"/>
              <a:t>데이터 분석 결과 </a:t>
            </a:r>
            <a:r>
              <a:rPr lang="en-US" altLang="ko-KR" sz="4000" dirty="0"/>
              <a:t>– </a:t>
            </a:r>
            <a:r>
              <a:rPr lang="ko-KR" altLang="en-US" sz="4000" dirty="0" err="1"/>
              <a:t>미니언</a:t>
            </a:r>
            <a:r>
              <a:rPr lang="en-US" altLang="ko-KR" sz="4000" dirty="0"/>
              <a:t>, </a:t>
            </a:r>
            <a:r>
              <a:rPr lang="ko-KR" altLang="en-US" sz="4000" dirty="0"/>
              <a:t>몬스터와 승률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EBF1590-3B36-48EE-A89D-3B6F3CB25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C8F6C8C-AB5A-4548-942D-E3FD40ACB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007275-0C98-233F-C728-F0F797641451}"/>
              </a:ext>
            </a:extLst>
          </p:cNvPr>
          <p:cNvSpPr txBox="1"/>
          <p:nvPr/>
        </p:nvSpPr>
        <p:spPr>
          <a:xfrm>
            <a:off x="9341224" y="5977223"/>
            <a:ext cx="2523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*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넷째 자리에서 반올림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577F6AC-1F33-8AEC-C359-9C5D459CCE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6171" y="825209"/>
            <a:ext cx="6686550" cy="3286125"/>
          </a:xfrm>
          <a:prstGeom prst="rect">
            <a:avLst/>
          </a:prstGeom>
        </p:spPr>
      </p:pic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1E946C5A-6CEE-C131-236C-AA47F28823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1635062"/>
              </p:ext>
            </p:extLst>
          </p:nvPr>
        </p:nvGraphicFramePr>
        <p:xfrm>
          <a:off x="1373333" y="4538282"/>
          <a:ext cx="8876071" cy="1005840"/>
        </p:xfrm>
        <a:graphic>
          <a:graphicData uri="http://schemas.openxmlformats.org/drawingml/2006/table">
            <a:tbl>
              <a:tblPr>
                <a:tableStyleId>{69C7853C-536D-4A76-A0AE-DD22124D55A5}</a:tableStyleId>
              </a:tblPr>
              <a:tblGrid>
                <a:gridCol w="1639529">
                  <a:extLst>
                    <a:ext uri="{9D8B030D-6E8A-4147-A177-3AD203B41FA5}">
                      <a16:colId xmlns:a16="http://schemas.microsoft.com/office/drawing/2014/main" val="3869319549"/>
                    </a:ext>
                  </a:extLst>
                </a:gridCol>
                <a:gridCol w="1639529">
                  <a:extLst>
                    <a:ext uri="{9D8B030D-6E8A-4147-A177-3AD203B41FA5}">
                      <a16:colId xmlns:a16="http://schemas.microsoft.com/office/drawing/2014/main" val="1468414112"/>
                    </a:ext>
                  </a:extLst>
                </a:gridCol>
                <a:gridCol w="1639529">
                  <a:extLst>
                    <a:ext uri="{9D8B030D-6E8A-4147-A177-3AD203B41FA5}">
                      <a16:colId xmlns:a16="http://schemas.microsoft.com/office/drawing/2014/main" val="2319631475"/>
                    </a:ext>
                  </a:extLst>
                </a:gridCol>
                <a:gridCol w="1639529">
                  <a:extLst>
                    <a:ext uri="{9D8B030D-6E8A-4147-A177-3AD203B41FA5}">
                      <a16:colId xmlns:a16="http://schemas.microsoft.com/office/drawing/2014/main" val="2110366257"/>
                    </a:ext>
                  </a:extLst>
                </a:gridCol>
                <a:gridCol w="2317955">
                  <a:extLst>
                    <a:ext uri="{9D8B030D-6E8A-4147-A177-3AD203B41FA5}">
                      <a16:colId xmlns:a16="http://schemas.microsoft.com/office/drawing/2014/main" val="162157971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b="1" dirty="0">
                          <a:effectLst/>
                        </a:rPr>
                        <a:t>category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b="1" dirty="0">
                          <a:effectLst/>
                        </a:rPr>
                        <a:t>coefficient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b="1" dirty="0">
                          <a:effectLst/>
                        </a:rPr>
                        <a:t>intercept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b="1" dirty="0">
                          <a:effectLst/>
                        </a:rPr>
                        <a:t>r2 score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b="1" dirty="0">
                          <a:effectLst/>
                        </a:rPr>
                        <a:t>form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93260195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effectLst/>
                        </a:rPr>
                        <a:t>minionKill</a:t>
                      </a:r>
                      <a:endParaRPr lang="en-US" dirty="0">
                        <a:effectLst/>
                      </a:endParaRP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>
                          <a:effectLst/>
                        </a:rPr>
                        <a:t>0.001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>
                          <a:effectLst/>
                        </a:rPr>
                        <a:t>-0.455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>
                          <a:effectLst/>
                        </a:rPr>
                        <a:t>0.139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0.001x - 0.455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14028322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effectLst/>
                        </a:rPr>
                        <a:t>monsterKill</a:t>
                      </a:r>
                      <a:endParaRPr lang="en-US" dirty="0">
                        <a:effectLst/>
                      </a:endParaRP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>
                          <a:effectLst/>
                        </a:rPr>
                        <a:t>0.006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>
                          <a:effectLst/>
                        </a:rPr>
                        <a:t>-0.512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>
                          <a:effectLst/>
                        </a:rPr>
                        <a:t>0.313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0.006x - 0.512</a:t>
                      </a: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9414214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616742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7">
            <a:extLst>
              <a:ext uri="{FF2B5EF4-FFF2-40B4-BE49-F238E27FC236}">
                <a16:creationId xmlns:a16="http://schemas.microsoft.com/office/drawing/2014/main" id="{979E27D9-03C7-44E2-9FF8-15D0C8506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CB840E0-53B6-E458-BF6E-85C6DD12D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397" y="0"/>
            <a:ext cx="9688296" cy="770965"/>
          </a:xfrm>
        </p:spPr>
        <p:txBody>
          <a:bodyPr anchor="b">
            <a:normAutofit/>
          </a:bodyPr>
          <a:lstStyle/>
          <a:p>
            <a:r>
              <a:rPr lang="ko-KR" altLang="en-US" sz="4000" dirty="0"/>
              <a:t>데이터 분석 결과 </a:t>
            </a:r>
            <a:r>
              <a:rPr lang="en-US" altLang="ko-KR" sz="4000" dirty="0"/>
              <a:t>– </a:t>
            </a:r>
            <a:r>
              <a:rPr lang="ko-KR" altLang="en-US" sz="4000" dirty="0"/>
              <a:t>몬스터와 승률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EBF1590-3B36-48EE-A89D-3B6F3CB25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C8F6C8C-AB5A-4548-942D-E3FD40ACB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F5DD3A4-45C5-D355-202E-2E1833BB8F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9355" y="675875"/>
            <a:ext cx="8059305" cy="270451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A61EC66-11AA-2520-4BCB-743D4EEA49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9356" y="3491917"/>
            <a:ext cx="8059305" cy="2666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7493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7">
            <a:extLst>
              <a:ext uri="{FF2B5EF4-FFF2-40B4-BE49-F238E27FC236}">
                <a16:creationId xmlns:a16="http://schemas.microsoft.com/office/drawing/2014/main" id="{979E27D9-03C7-44E2-9FF8-15D0C8506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CB840E0-53B6-E458-BF6E-85C6DD12D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397" y="0"/>
            <a:ext cx="9688296" cy="770965"/>
          </a:xfrm>
        </p:spPr>
        <p:txBody>
          <a:bodyPr anchor="b">
            <a:normAutofit/>
          </a:bodyPr>
          <a:lstStyle/>
          <a:p>
            <a:r>
              <a:rPr lang="ko-KR" altLang="en-US" sz="4000" dirty="0"/>
              <a:t>데이터 분석 결과 </a:t>
            </a:r>
            <a:r>
              <a:rPr lang="en-US" altLang="ko-KR" sz="4000" dirty="0"/>
              <a:t>– </a:t>
            </a:r>
            <a:r>
              <a:rPr lang="ko-KR" altLang="en-US" sz="4000" dirty="0"/>
              <a:t>몬스터와 승률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EBF1590-3B36-48EE-A89D-3B6F3CB25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C8F6C8C-AB5A-4548-942D-E3FD40ACB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06FE799-8885-EA84-BCB7-14ECEA331C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4793" y="760136"/>
            <a:ext cx="5214332" cy="267969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BAC0B62-B7B1-B6BB-0B51-1EABD84014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2701" y="3439830"/>
            <a:ext cx="5670915" cy="2818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1978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7">
            <a:extLst>
              <a:ext uri="{FF2B5EF4-FFF2-40B4-BE49-F238E27FC236}">
                <a16:creationId xmlns:a16="http://schemas.microsoft.com/office/drawing/2014/main" id="{979E27D9-03C7-44E2-9FF8-15D0C8506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CB840E0-53B6-E458-BF6E-85C6DD12D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397" y="0"/>
            <a:ext cx="9688296" cy="770965"/>
          </a:xfrm>
        </p:spPr>
        <p:txBody>
          <a:bodyPr anchor="b">
            <a:normAutofit/>
          </a:bodyPr>
          <a:lstStyle/>
          <a:p>
            <a:r>
              <a:rPr lang="ko-KR" altLang="en-US" sz="4000" dirty="0"/>
              <a:t>목차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EBF1590-3B36-48EE-A89D-3B6F3CB25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C8F6C8C-AB5A-4548-942D-E3FD40ACB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BAADEB27-8E33-727F-8DB0-274335BA6CEA}"/>
              </a:ext>
            </a:extLst>
          </p:cNvPr>
          <p:cNvSpPr/>
          <p:nvPr/>
        </p:nvSpPr>
        <p:spPr>
          <a:xfrm>
            <a:off x="1685365" y="1532965"/>
            <a:ext cx="4410635" cy="1524000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/>
              <a:t>분석한 데이터</a:t>
            </a:r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6A0BF855-6035-D541-4F39-25497B597F75}"/>
              </a:ext>
            </a:extLst>
          </p:cNvPr>
          <p:cNvSpPr/>
          <p:nvPr/>
        </p:nvSpPr>
        <p:spPr>
          <a:xfrm flipH="1">
            <a:off x="6095999" y="2823882"/>
            <a:ext cx="4303058" cy="152400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/>
              <a:t>데이터 분석 방법</a:t>
            </a:r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EFD0CE22-EA7C-0ED4-8F15-C2BACA085561}"/>
              </a:ext>
            </a:extLst>
          </p:cNvPr>
          <p:cNvSpPr/>
          <p:nvPr/>
        </p:nvSpPr>
        <p:spPr>
          <a:xfrm>
            <a:off x="1685364" y="4296539"/>
            <a:ext cx="4410634" cy="1524000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/>
              <a:t>데이터 분석 결과</a:t>
            </a:r>
          </a:p>
        </p:txBody>
      </p:sp>
    </p:spTree>
    <p:extLst>
      <p:ext uri="{BB962C8B-B14F-4D97-AF65-F5344CB8AC3E}">
        <p14:creationId xmlns:p14="http://schemas.microsoft.com/office/powerpoint/2010/main" val="35114099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7">
            <a:extLst>
              <a:ext uri="{FF2B5EF4-FFF2-40B4-BE49-F238E27FC236}">
                <a16:creationId xmlns:a16="http://schemas.microsoft.com/office/drawing/2014/main" id="{979E27D9-03C7-44E2-9FF8-15D0C8506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CB840E0-53B6-E458-BF6E-85C6DD12D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397" y="0"/>
            <a:ext cx="9688296" cy="770965"/>
          </a:xfrm>
        </p:spPr>
        <p:txBody>
          <a:bodyPr anchor="b">
            <a:normAutofit/>
          </a:bodyPr>
          <a:lstStyle/>
          <a:p>
            <a:r>
              <a:rPr lang="ko-KR" altLang="en-US" sz="4000" dirty="0"/>
              <a:t>데이터 분석 결과 </a:t>
            </a:r>
            <a:r>
              <a:rPr lang="en-US" altLang="ko-KR" sz="4000" dirty="0"/>
              <a:t>– </a:t>
            </a:r>
            <a:r>
              <a:rPr lang="ko-KR" altLang="en-US" sz="4000" dirty="0"/>
              <a:t>몬스터와 승률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EBF1590-3B36-48EE-A89D-3B6F3CB25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C8F6C8C-AB5A-4548-942D-E3FD40ACB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007275-0C98-233F-C728-F0F797641451}"/>
              </a:ext>
            </a:extLst>
          </p:cNvPr>
          <p:cNvSpPr txBox="1"/>
          <p:nvPr/>
        </p:nvSpPr>
        <p:spPr>
          <a:xfrm>
            <a:off x="9341224" y="5977223"/>
            <a:ext cx="2523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*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넷째 자리에서 반올림</a:t>
            </a: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E448B75B-F0F7-38F1-A1F8-F1CDC8763F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1290364"/>
              </p:ext>
            </p:extLst>
          </p:nvPr>
        </p:nvGraphicFramePr>
        <p:xfrm>
          <a:off x="453892" y="1508439"/>
          <a:ext cx="10778885" cy="4154885"/>
        </p:xfrm>
        <a:graphic>
          <a:graphicData uri="http://schemas.openxmlformats.org/drawingml/2006/table">
            <a:tbl>
              <a:tblPr>
                <a:tableStyleId>{69C7853C-536D-4A76-A0AE-DD22124D55A5}</a:tableStyleId>
              </a:tblPr>
              <a:tblGrid>
                <a:gridCol w="1991004">
                  <a:extLst>
                    <a:ext uri="{9D8B030D-6E8A-4147-A177-3AD203B41FA5}">
                      <a16:colId xmlns:a16="http://schemas.microsoft.com/office/drawing/2014/main" val="1485450602"/>
                    </a:ext>
                  </a:extLst>
                </a:gridCol>
                <a:gridCol w="1991004">
                  <a:extLst>
                    <a:ext uri="{9D8B030D-6E8A-4147-A177-3AD203B41FA5}">
                      <a16:colId xmlns:a16="http://schemas.microsoft.com/office/drawing/2014/main" val="456348747"/>
                    </a:ext>
                  </a:extLst>
                </a:gridCol>
                <a:gridCol w="1991004">
                  <a:extLst>
                    <a:ext uri="{9D8B030D-6E8A-4147-A177-3AD203B41FA5}">
                      <a16:colId xmlns:a16="http://schemas.microsoft.com/office/drawing/2014/main" val="2934567024"/>
                    </a:ext>
                  </a:extLst>
                </a:gridCol>
                <a:gridCol w="1991004">
                  <a:extLst>
                    <a:ext uri="{9D8B030D-6E8A-4147-A177-3AD203B41FA5}">
                      <a16:colId xmlns:a16="http://schemas.microsoft.com/office/drawing/2014/main" val="4129819337"/>
                    </a:ext>
                  </a:extLst>
                </a:gridCol>
                <a:gridCol w="2814869">
                  <a:extLst>
                    <a:ext uri="{9D8B030D-6E8A-4147-A177-3AD203B41FA5}">
                      <a16:colId xmlns:a16="http://schemas.microsoft.com/office/drawing/2014/main" val="2379200566"/>
                    </a:ext>
                  </a:extLst>
                </a:gridCol>
              </a:tblGrid>
              <a:tr h="24062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dirty="0">
                          <a:effectLst/>
                        </a:rPr>
                        <a:t>category</a:t>
                      </a:r>
                    </a:p>
                  </a:txBody>
                  <a:tcPr marL="40104" marR="40104" marT="20052" marB="20052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dirty="0">
                          <a:effectLst/>
                        </a:rPr>
                        <a:t>coefficient</a:t>
                      </a:r>
                    </a:p>
                  </a:txBody>
                  <a:tcPr marL="40104" marR="40104" marT="20052" marB="20052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dirty="0">
                          <a:effectLst/>
                        </a:rPr>
                        <a:t>intercept</a:t>
                      </a:r>
                    </a:p>
                  </a:txBody>
                  <a:tcPr marL="40104" marR="40104" marT="20052" marB="20052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dirty="0">
                          <a:effectLst/>
                        </a:rPr>
                        <a:t>r2 score</a:t>
                      </a:r>
                    </a:p>
                  </a:txBody>
                  <a:tcPr marL="40104" marR="40104" marT="20052" marB="20052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dirty="0">
                          <a:effectLst/>
                        </a:rPr>
                        <a:t>form</a:t>
                      </a:r>
                    </a:p>
                  </a:txBody>
                  <a:tcPr marL="40104" marR="40104" marT="20052" marB="20052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5115213"/>
                  </a:ext>
                </a:extLst>
              </a:tr>
              <a:tr h="22057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</a:rPr>
                        <a:t>dragons</a:t>
                      </a:r>
                    </a:p>
                  </a:txBody>
                  <a:tcPr marL="40104" marR="40104" marT="20052" marB="2005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>
                          <a:effectLst/>
                        </a:rPr>
                        <a:t>0.304</a:t>
                      </a:r>
                    </a:p>
                  </a:txBody>
                  <a:tcPr marL="40104" marR="40104" marT="20052" marB="2005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>
                          <a:effectLst/>
                        </a:rPr>
                        <a:t>-0.178</a:t>
                      </a:r>
                    </a:p>
                  </a:txBody>
                  <a:tcPr marL="40104" marR="40104" marT="20052" marB="2005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>
                          <a:effectLst/>
                        </a:rPr>
                        <a:t>0.609</a:t>
                      </a:r>
                    </a:p>
                  </a:txBody>
                  <a:tcPr marL="40104" marR="40104" marT="20052" marB="2005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</a:rPr>
                        <a:t>0.304x + -0.178</a:t>
                      </a:r>
                    </a:p>
                  </a:txBody>
                  <a:tcPr marL="40104" marR="40104" marT="20052" marB="20052" anchor="ctr"/>
                </a:tc>
                <a:extLst>
                  <a:ext uri="{0D108BD9-81ED-4DB2-BD59-A6C34878D82A}">
                    <a16:rowId xmlns:a16="http://schemas.microsoft.com/office/drawing/2014/main" val="3474986651"/>
                  </a:ext>
                </a:extLst>
              </a:tr>
              <a:tr h="22057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>
                          <a:effectLst/>
                        </a:rPr>
                        <a:t>opp_dragons</a:t>
                      </a:r>
                      <a:endParaRPr lang="en-US" sz="2000" dirty="0">
                        <a:effectLst/>
                      </a:endParaRPr>
                    </a:p>
                  </a:txBody>
                  <a:tcPr marL="40104" marR="40104" marT="20052" marB="2005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>
                          <a:effectLst/>
                        </a:rPr>
                        <a:t>-0.302</a:t>
                      </a:r>
                    </a:p>
                  </a:txBody>
                  <a:tcPr marL="40104" marR="40104" marT="20052" marB="2005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>
                          <a:effectLst/>
                        </a:rPr>
                        <a:t>1.137</a:t>
                      </a:r>
                    </a:p>
                  </a:txBody>
                  <a:tcPr marL="40104" marR="40104" marT="20052" marB="2005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>
                          <a:effectLst/>
                        </a:rPr>
                        <a:t>0.490</a:t>
                      </a:r>
                    </a:p>
                  </a:txBody>
                  <a:tcPr marL="40104" marR="40104" marT="20052" marB="2005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</a:rPr>
                        <a:t>-0.302x + 1.137</a:t>
                      </a:r>
                    </a:p>
                  </a:txBody>
                  <a:tcPr marL="40104" marR="40104" marT="20052" marB="20052" anchor="ctr"/>
                </a:tc>
                <a:extLst>
                  <a:ext uri="{0D108BD9-81ED-4DB2-BD59-A6C34878D82A}">
                    <a16:rowId xmlns:a16="http://schemas.microsoft.com/office/drawing/2014/main" val="403636540"/>
                  </a:ext>
                </a:extLst>
              </a:tr>
              <a:tr h="40104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>
                          <a:effectLst/>
                        </a:rPr>
                        <a:t>elementaldrakes</a:t>
                      </a:r>
                      <a:endParaRPr lang="en-US" sz="2000" dirty="0">
                        <a:effectLst/>
                      </a:endParaRPr>
                    </a:p>
                  </a:txBody>
                  <a:tcPr marL="40104" marR="40104" marT="20052" marB="2005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dirty="0">
                          <a:effectLst/>
                        </a:rPr>
                        <a:t>0.316</a:t>
                      </a:r>
                    </a:p>
                  </a:txBody>
                  <a:tcPr marL="40104" marR="40104" marT="20052" marB="2005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>
                          <a:effectLst/>
                        </a:rPr>
                        <a:t>-0.190</a:t>
                      </a:r>
                    </a:p>
                  </a:txBody>
                  <a:tcPr marL="40104" marR="40104" marT="20052" marB="2005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>
                          <a:effectLst/>
                        </a:rPr>
                        <a:t>0.621</a:t>
                      </a:r>
                    </a:p>
                  </a:txBody>
                  <a:tcPr marL="40104" marR="40104" marT="20052" marB="2005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</a:rPr>
                        <a:t>0.316x + -0.19</a:t>
                      </a:r>
                    </a:p>
                  </a:txBody>
                  <a:tcPr marL="40104" marR="40104" marT="20052" marB="20052" anchor="ctr"/>
                </a:tc>
                <a:extLst>
                  <a:ext uri="{0D108BD9-81ED-4DB2-BD59-A6C34878D82A}">
                    <a16:rowId xmlns:a16="http://schemas.microsoft.com/office/drawing/2014/main" val="955683772"/>
                  </a:ext>
                </a:extLst>
              </a:tr>
              <a:tr h="401045"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</a:rPr>
                        <a:t>opp_elementaldrakes</a:t>
                      </a:r>
                    </a:p>
                  </a:txBody>
                  <a:tcPr marL="40104" marR="40104" marT="20052" marB="2005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dirty="0">
                          <a:effectLst/>
                        </a:rPr>
                        <a:t>-0.323</a:t>
                      </a:r>
                    </a:p>
                  </a:txBody>
                  <a:tcPr marL="40104" marR="40104" marT="20052" marB="2005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dirty="0">
                          <a:effectLst/>
                        </a:rPr>
                        <a:t>1.169</a:t>
                      </a:r>
                    </a:p>
                  </a:txBody>
                  <a:tcPr marL="40104" marR="40104" marT="20052" marB="2005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dirty="0">
                          <a:effectLst/>
                        </a:rPr>
                        <a:t>0.519</a:t>
                      </a:r>
                    </a:p>
                  </a:txBody>
                  <a:tcPr marL="40104" marR="40104" marT="20052" marB="2005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</a:rPr>
                        <a:t>-0.323x + 1.169</a:t>
                      </a:r>
                    </a:p>
                  </a:txBody>
                  <a:tcPr marL="40104" marR="40104" marT="20052" marB="20052" anchor="ctr"/>
                </a:tc>
                <a:extLst>
                  <a:ext uri="{0D108BD9-81ED-4DB2-BD59-A6C34878D82A}">
                    <a16:rowId xmlns:a16="http://schemas.microsoft.com/office/drawing/2014/main" val="2484562027"/>
                  </a:ext>
                </a:extLst>
              </a:tr>
              <a:tr h="220575"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</a:rPr>
                        <a:t>elders</a:t>
                      </a:r>
                    </a:p>
                  </a:txBody>
                  <a:tcPr marL="40104" marR="40104" marT="20052" marB="2005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>
                          <a:effectLst/>
                        </a:rPr>
                        <a:t>0.716</a:t>
                      </a:r>
                    </a:p>
                  </a:txBody>
                  <a:tcPr marL="40104" marR="40104" marT="20052" marB="2005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>
                          <a:effectLst/>
                        </a:rPr>
                        <a:t>0.428</a:t>
                      </a:r>
                    </a:p>
                  </a:txBody>
                  <a:tcPr marL="40104" marR="40104" marT="20052" marB="2005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dirty="0">
                          <a:effectLst/>
                        </a:rPr>
                        <a:t>0.026</a:t>
                      </a:r>
                    </a:p>
                  </a:txBody>
                  <a:tcPr marL="40104" marR="40104" marT="20052" marB="2005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</a:rPr>
                        <a:t>0.716x + 0.428</a:t>
                      </a:r>
                    </a:p>
                  </a:txBody>
                  <a:tcPr marL="40104" marR="40104" marT="20052" marB="20052" anchor="ctr"/>
                </a:tc>
                <a:extLst>
                  <a:ext uri="{0D108BD9-81ED-4DB2-BD59-A6C34878D82A}">
                    <a16:rowId xmlns:a16="http://schemas.microsoft.com/office/drawing/2014/main" val="1697312166"/>
                  </a:ext>
                </a:extLst>
              </a:tr>
              <a:tr h="220575"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</a:rPr>
                        <a:t>opp_elders</a:t>
                      </a:r>
                    </a:p>
                  </a:txBody>
                  <a:tcPr marL="40104" marR="40104" marT="20052" marB="2005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>
                          <a:effectLst/>
                        </a:rPr>
                        <a:t>-0.105</a:t>
                      </a:r>
                    </a:p>
                  </a:txBody>
                  <a:tcPr marL="40104" marR="40104" marT="20052" marB="2005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dirty="0">
                          <a:effectLst/>
                        </a:rPr>
                        <a:t>0.460</a:t>
                      </a:r>
                    </a:p>
                  </a:txBody>
                  <a:tcPr marL="40104" marR="40104" marT="20052" marB="2005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>
                          <a:effectLst/>
                        </a:rPr>
                        <a:t>0.001</a:t>
                      </a:r>
                    </a:p>
                  </a:txBody>
                  <a:tcPr marL="40104" marR="40104" marT="20052" marB="2005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</a:rPr>
                        <a:t>-0.105x + 0.46</a:t>
                      </a:r>
                    </a:p>
                  </a:txBody>
                  <a:tcPr marL="40104" marR="40104" marT="20052" marB="20052" anchor="ctr"/>
                </a:tc>
                <a:extLst>
                  <a:ext uri="{0D108BD9-81ED-4DB2-BD59-A6C34878D82A}">
                    <a16:rowId xmlns:a16="http://schemas.microsoft.com/office/drawing/2014/main" val="828937185"/>
                  </a:ext>
                </a:extLst>
              </a:tr>
              <a:tr h="220575"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</a:rPr>
                        <a:t>heralds</a:t>
                      </a:r>
                    </a:p>
                  </a:txBody>
                  <a:tcPr marL="40104" marR="40104" marT="20052" marB="2005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>
                          <a:effectLst/>
                        </a:rPr>
                        <a:t>0.384</a:t>
                      </a:r>
                    </a:p>
                  </a:txBody>
                  <a:tcPr marL="40104" marR="40104" marT="20052" marB="2005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>
                          <a:effectLst/>
                        </a:rPr>
                        <a:t>0.087</a:t>
                      </a:r>
                    </a:p>
                  </a:txBody>
                  <a:tcPr marL="40104" marR="40104" marT="20052" marB="2005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dirty="0">
                          <a:effectLst/>
                        </a:rPr>
                        <a:t>0.305</a:t>
                      </a:r>
                    </a:p>
                  </a:txBody>
                  <a:tcPr marL="40104" marR="40104" marT="20052" marB="2005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</a:rPr>
                        <a:t>0.384x + 0.087</a:t>
                      </a:r>
                    </a:p>
                  </a:txBody>
                  <a:tcPr marL="40104" marR="40104" marT="20052" marB="20052" anchor="ctr"/>
                </a:tc>
                <a:extLst>
                  <a:ext uri="{0D108BD9-81ED-4DB2-BD59-A6C34878D82A}">
                    <a16:rowId xmlns:a16="http://schemas.microsoft.com/office/drawing/2014/main" val="978372023"/>
                  </a:ext>
                </a:extLst>
              </a:tr>
              <a:tr h="220575"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</a:rPr>
                        <a:t>opp_heralds</a:t>
                      </a:r>
                    </a:p>
                  </a:txBody>
                  <a:tcPr marL="40104" marR="40104" marT="20052" marB="2005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>
                          <a:effectLst/>
                        </a:rPr>
                        <a:t>-0.393</a:t>
                      </a:r>
                    </a:p>
                  </a:txBody>
                  <a:tcPr marL="40104" marR="40104" marT="20052" marB="2005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>
                          <a:effectLst/>
                        </a:rPr>
                        <a:t>0.859</a:t>
                      </a:r>
                    </a:p>
                  </a:txBody>
                  <a:tcPr marL="40104" marR="40104" marT="20052" marB="2005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dirty="0">
                          <a:effectLst/>
                        </a:rPr>
                        <a:t>0.321</a:t>
                      </a:r>
                    </a:p>
                  </a:txBody>
                  <a:tcPr marL="40104" marR="40104" marT="20052" marB="2005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</a:rPr>
                        <a:t>-0.393x + 0.859</a:t>
                      </a:r>
                    </a:p>
                  </a:txBody>
                  <a:tcPr marL="40104" marR="40104" marT="20052" marB="20052" anchor="ctr"/>
                </a:tc>
                <a:extLst>
                  <a:ext uri="{0D108BD9-81ED-4DB2-BD59-A6C34878D82A}">
                    <a16:rowId xmlns:a16="http://schemas.microsoft.com/office/drawing/2014/main" val="3612237540"/>
                  </a:ext>
                </a:extLst>
              </a:tr>
              <a:tr h="220575"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effectLst/>
                        </a:rPr>
                        <a:t>barons</a:t>
                      </a:r>
                    </a:p>
                  </a:txBody>
                  <a:tcPr marL="40104" marR="40104" marT="20052" marB="2005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>
                          <a:effectLst/>
                        </a:rPr>
                        <a:t>0.611</a:t>
                      </a:r>
                    </a:p>
                  </a:txBody>
                  <a:tcPr marL="40104" marR="40104" marT="20052" marB="2005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>
                          <a:effectLst/>
                        </a:rPr>
                        <a:t>0.031</a:t>
                      </a:r>
                    </a:p>
                  </a:txBody>
                  <a:tcPr marL="40104" marR="40104" marT="20052" marB="2005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>
                          <a:effectLst/>
                        </a:rPr>
                        <a:t>0.651</a:t>
                      </a:r>
                    </a:p>
                  </a:txBody>
                  <a:tcPr marL="40104" marR="40104" marT="20052" marB="2005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</a:rPr>
                        <a:t>0.611x + 0.031</a:t>
                      </a:r>
                    </a:p>
                  </a:txBody>
                  <a:tcPr marL="40104" marR="40104" marT="20052" marB="20052" anchor="ctr"/>
                </a:tc>
                <a:extLst>
                  <a:ext uri="{0D108BD9-81ED-4DB2-BD59-A6C34878D82A}">
                    <a16:rowId xmlns:a16="http://schemas.microsoft.com/office/drawing/2014/main" val="1281890408"/>
                  </a:ext>
                </a:extLst>
              </a:tr>
              <a:tr h="22057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>
                          <a:effectLst/>
                        </a:rPr>
                        <a:t>opp_barons</a:t>
                      </a:r>
                      <a:endParaRPr lang="en-US" sz="2000" dirty="0">
                        <a:effectLst/>
                      </a:endParaRPr>
                    </a:p>
                  </a:txBody>
                  <a:tcPr marL="40104" marR="40104" marT="20052" marB="2005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>
                          <a:effectLst/>
                        </a:rPr>
                        <a:t>-0.643</a:t>
                      </a:r>
                    </a:p>
                  </a:txBody>
                  <a:tcPr marL="40104" marR="40104" marT="20052" marB="2005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>
                          <a:effectLst/>
                        </a:rPr>
                        <a:t>0.961</a:t>
                      </a:r>
                    </a:p>
                  </a:txBody>
                  <a:tcPr marL="40104" marR="40104" marT="20052" marB="2005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>
                          <a:effectLst/>
                        </a:rPr>
                        <a:t>0.545</a:t>
                      </a:r>
                    </a:p>
                  </a:txBody>
                  <a:tcPr marL="40104" marR="40104" marT="20052" marB="2005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effectLst/>
                        </a:rPr>
                        <a:t>-0.643x + 0.961</a:t>
                      </a:r>
                    </a:p>
                  </a:txBody>
                  <a:tcPr marL="40104" marR="40104" marT="20052" marB="20052" anchor="ctr"/>
                </a:tc>
                <a:extLst>
                  <a:ext uri="{0D108BD9-81ED-4DB2-BD59-A6C34878D82A}">
                    <a16:rowId xmlns:a16="http://schemas.microsoft.com/office/drawing/2014/main" val="35658091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384028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7">
            <a:extLst>
              <a:ext uri="{FF2B5EF4-FFF2-40B4-BE49-F238E27FC236}">
                <a16:creationId xmlns:a16="http://schemas.microsoft.com/office/drawing/2014/main" id="{979E27D9-03C7-44E2-9FF8-15D0C8506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CB840E0-53B6-E458-BF6E-85C6DD12D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397" y="0"/>
            <a:ext cx="9688296" cy="770965"/>
          </a:xfrm>
        </p:spPr>
        <p:txBody>
          <a:bodyPr anchor="b">
            <a:normAutofit/>
          </a:bodyPr>
          <a:lstStyle/>
          <a:p>
            <a:r>
              <a:rPr lang="ko-KR" altLang="en-US" sz="4000" dirty="0"/>
              <a:t>데이터 분석 결과 </a:t>
            </a:r>
            <a:r>
              <a:rPr lang="en-US" altLang="ko-KR" sz="4000" dirty="0"/>
              <a:t>– </a:t>
            </a:r>
            <a:r>
              <a:rPr lang="ko-KR" altLang="en-US" sz="4000" dirty="0"/>
              <a:t>몬스터와 승률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EBF1590-3B36-48EE-A89D-3B6F3CB25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C8F6C8C-AB5A-4548-942D-E3FD40ACB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007275-0C98-233F-C728-F0F797641451}"/>
              </a:ext>
            </a:extLst>
          </p:cNvPr>
          <p:cNvSpPr txBox="1"/>
          <p:nvPr/>
        </p:nvSpPr>
        <p:spPr>
          <a:xfrm>
            <a:off x="9341224" y="5977223"/>
            <a:ext cx="2523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*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넷째 자리에서 반올림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FDB18B8-C35F-5437-2506-4195D64F5A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8678" y="852767"/>
            <a:ext cx="7394900" cy="5152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1266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7">
            <a:extLst>
              <a:ext uri="{FF2B5EF4-FFF2-40B4-BE49-F238E27FC236}">
                <a16:creationId xmlns:a16="http://schemas.microsoft.com/office/drawing/2014/main" id="{979E27D9-03C7-44E2-9FF8-15D0C8506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CB840E0-53B6-E458-BF6E-85C6DD12D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397" y="0"/>
            <a:ext cx="9688296" cy="770965"/>
          </a:xfrm>
        </p:spPr>
        <p:txBody>
          <a:bodyPr anchor="b">
            <a:normAutofit/>
          </a:bodyPr>
          <a:lstStyle/>
          <a:p>
            <a:r>
              <a:rPr lang="ko-KR" altLang="en-US" sz="4000" dirty="0"/>
              <a:t>데이터 분석 결과 </a:t>
            </a:r>
            <a:r>
              <a:rPr lang="en-US" altLang="ko-KR" sz="4000" dirty="0"/>
              <a:t>– </a:t>
            </a:r>
            <a:r>
              <a:rPr lang="ko-KR" altLang="en-US" sz="4000" dirty="0"/>
              <a:t>몬스터와 승률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EBF1590-3B36-48EE-A89D-3B6F3CB25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C8F6C8C-AB5A-4548-942D-E3FD40ACB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007275-0C98-233F-C728-F0F797641451}"/>
              </a:ext>
            </a:extLst>
          </p:cNvPr>
          <p:cNvSpPr txBox="1"/>
          <p:nvPr/>
        </p:nvSpPr>
        <p:spPr>
          <a:xfrm>
            <a:off x="9341224" y="5977223"/>
            <a:ext cx="2523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*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넷째 자리에서 반올림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73507D0-29CB-A1C9-A82A-ACEBB33468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8258" y="961451"/>
            <a:ext cx="7005638" cy="5096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9085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7">
            <a:extLst>
              <a:ext uri="{FF2B5EF4-FFF2-40B4-BE49-F238E27FC236}">
                <a16:creationId xmlns:a16="http://schemas.microsoft.com/office/drawing/2014/main" id="{979E27D9-03C7-44E2-9FF8-15D0C8506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CB840E0-53B6-E458-BF6E-85C6DD12D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397" y="0"/>
            <a:ext cx="9688296" cy="770965"/>
          </a:xfrm>
        </p:spPr>
        <p:txBody>
          <a:bodyPr anchor="b">
            <a:normAutofit/>
          </a:bodyPr>
          <a:lstStyle/>
          <a:p>
            <a:r>
              <a:rPr lang="ko-KR" altLang="en-US" sz="4000" dirty="0"/>
              <a:t>데이터 분석 결과 </a:t>
            </a:r>
            <a:r>
              <a:rPr lang="en-US" altLang="ko-KR" sz="4000" dirty="0"/>
              <a:t>– </a:t>
            </a:r>
            <a:r>
              <a:rPr lang="ko-KR" altLang="en-US" sz="4000" dirty="0"/>
              <a:t>파괴와 승률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EBF1590-3B36-48EE-A89D-3B6F3CB25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C8F6C8C-AB5A-4548-942D-E3FD40ACB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FC1F84F-EAD7-BCC8-35E1-6FC321E4DC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8480" y="704837"/>
            <a:ext cx="8055069" cy="272416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C2EC836-8838-8B6F-19CC-98F990FF6D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6397" y="3489230"/>
            <a:ext cx="8569419" cy="2911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342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7">
            <a:extLst>
              <a:ext uri="{FF2B5EF4-FFF2-40B4-BE49-F238E27FC236}">
                <a16:creationId xmlns:a16="http://schemas.microsoft.com/office/drawing/2014/main" id="{979E27D9-03C7-44E2-9FF8-15D0C8506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CB840E0-53B6-E458-BF6E-85C6DD12D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397" y="0"/>
            <a:ext cx="9688296" cy="770965"/>
          </a:xfrm>
        </p:spPr>
        <p:txBody>
          <a:bodyPr anchor="b">
            <a:normAutofit/>
          </a:bodyPr>
          <a:lstStyle/>
          <a:p>
            <a:r>
              <a:rPr lang="ko-KR" altLang="en-US" sz="4000" dirty="0"/>
              <a:t>데이터 분석 결과 </a:t>
            </a:r>
            <a:r>
              <a:rPr lang="en-US" altLang="ko-KR" sz="4000" dirty="0"/>
              <a:t>– </a:t>
            </a:r>
            <a:r>
              <a:rPr lang="ko-KR" altLang="en-US" sz="4000" dirty="0"/>
              <a:t>파괴와 승률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EBF1590-3B36-48EE-A89D-3B6F3CB25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C8F6C8C-AB5A-4548-942D-E3FD40ACB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007275-0C98-233F-C728-F0F797641451}"/>
              </a:ext>
            </a:extLst>
          </p:cNvPr>
          <p:cNvSpPr txBox="1"/>
          <p:nvPr/>
        </p:nvSpPr>
        <p:spPr>
          <a:xfrm>
            <a:off x="9341224" y="5977223"/>
            <a:ext cx="2523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*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넷째 자리에서 반올림</a:t>
            </a: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CB93AE8-95F8-9114-3F4F-49A6F60A7D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9313523"/>
              </p:ext>
            </p:extLst>
          </p:nvPr>
        </p:nvGraphicFramePr>
        <p:xfrm>
          <a:off x="0" y="1450166"/>
          <a:ext cx="12191997" cy="2768948"/>
        </p:xfrm>
        <a:graphic>
          <a:graphicData uri="http://schemas.openxmlformats.org/drawingml/2006/table">
            <a:tbl>
              <a:tblPr>
                <a:tableStyleId>{69C7853C-536D-4A76-A0AE-DD22124D55A5}</a:tableStyleId>
              </a:tblPr>
              <a:tblGrid>
                <a:gridCol w="2321859">
                  <a:extLst>
                    <a:ext uri="{9D8B030D-6E8A-4147-A177-3AD203B41FA5}">
                      <a16:colId xmlns:a16="http://schemas.microsoft.com/office/drawing/2014/main" val="1517137270"/>
                    </a:ext>
                  </a:extLst>
                </a:gridCol>
                <a:gridCol w="2182191">
                  <a:extLst>
                    <a:ext uri="{9D8B030D-6E8A-4147-A177-3AD203B41FA5}">
                      <a16:colId xmlns:a16="http://schemas.microsoft.com/office/drawing/2014/main" val="808122959"/>
                    </a:ext>
                  </a:extLst>
                </a:gridCol>
                <a:gridCol w="2252025">
                  <a:extLst>
                    <a:ext uri="{9D8B030D-6E8A-4147-A177-3AD203B41FA5}">
                      <a16:colId xmlns:a16="http://schemas.microsoft.com/office/drawing/2014/main" val="3277672247"/>
                    </a:ext>
                  </a:extLst>
                </a:gridCol>
                <a:gridCol w="2252025">
                  <a:extLst>
                    <a:ext uri="{9D8B030D-6E8A-4147-A177-3AD203B41FA5}">
                      <a16:colId xmlns:a16="http://schemas.microsoft.com/office/drawing/2014/main" val="57029305"/>
                    </a:ext>
                  </a:extLst>
                </a:gridCol>
                <a:gridCol w="3183897">
                  <a:extLst>
                    <a:ext uri="{9D8B030D-6E8A-4147-A177-3AD203B41FA5}">
                      <a16:colId xmlns:a16="http://schemas.microsoft.com/office/drawing/2014/main" val="946471660"/>
                    </a:ext>
                  </a:extLst>
                </a:gridCol>
              </a:tblGrid>
              <a:tr h="17882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dirty="0">
                          <a:effectLst/>
                        </a:rPr>
                        <a:t>category</a:t>
                      </a:r>
                    </a:p>
                  </a:txBody>
                  <a:tcPr marL="29804" marR="29804" marT="14902" marB="14902"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dirty="0">
                          <a:effectLst/>
                        </a:rPr>
                        <a:t>coefficient</a:t>
                      </a:r>
                    </a:p>
                  </a:txBody>
                  <a:tcPr marL="29804" marR="29804" marT="14902" marB="14902"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dirty="0">
                          <a:effectLst/>
                        </a:rPr>
                        <a:t>intercept</a:t>
                      </a:r>
                    </a:p>
                  </a:txBody>
                  <a:tcPr marL="29804" marR="29804" marT="14902" marB="14902"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dirty="0">
                          <a:effectLst/>
                        </a:rPr>
                        <a:t>r2 score</a:t>
                      </a:r>
                    </a:p>
                  </a:txBody>
                  <a:tcPr marL="29804" marR="29804" marT="14902" marB="14902"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dirty="0">
                          <a:effectLst/>
                        </a:rPr>
                        <a:t>form</a:t>
                      </a:r>
                    </a:p>
                  </a:txBody>
                  <a:tcPr marL="29804" marR="29804" marT="14902" marB="14902"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1728447"/>
                  </a:ext>
                </a:extLst>
              </a:tr>
              <a:tr h="16392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effectLst/>
                        </a:rPr>
                        <a:t>towers</a:t>
                      </a:r>
                    </a:p>
                  </a:txBody>
                  <a:tcPr marL="29804" marR="29804" marT="14902" marB="1490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>
                          <a:effectLst/>
                        </a:rPr>
                        <a:t>0.111</a:t>
                      </a:r>
                    </a:p>
                  </a:txBody>
                  <a:tcPr marL="29804" marR="29804" marT="14902" marB="1490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>
                          <a:effectLst/>
                        </a:rPr>
                        <a:t>-0.181</a:t>
                      </a:r>
                    </a:p>
                  </a:txBody>
                  <a:tcPr marL="29804" marR="29804" marT="14902" marB="1490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>
                          <a:effectLst/>
                        </a:rPr>
                        <a:t>0.885</a:t>
                      </a:r>
                    </a:p>
                  </a:txBody>
                  <a:tcPr marL="29804" marR="29804" marT="14902" marB="1490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effectLst/>
                        </a:rPr>
                        <a:t>0.111x + -0.181</a:t>
                      </a:r>
                    </a:p>
                  </a:txBody>
                  <a:tcPr marL="29804" marR="29804" marT="14902" marB="14902" anchor="ctr"/>
                </a:tc>
                <a:extLst>
                  <a:ext uri="{0D108BD9-81ED-4DB2-BD59-A6C34878D82A}">
                    <a16:rowId xmlns:a16="http://schemas.microsoft.com/office/drawing/2014/main" val="2642119991"/>
                  </a:ext>
                </a:extLst>
              </a:tr>
              <a:tr h="16392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>
                          <a:effectLst/>
                        </a:rPr>
                        <a:t>opp_towers</a:t>
                      </a:r>
                      <a:endParaRPr lang="en-US" sz="2400" dirty="0">
                        <a:effectLst/>
                      </a:endParaRPr>
                    </a:p>
                  </a:txBody>
                  <a:tcPr marL="29804" marR="29804" marT="14902" marB="1490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dirty="0">
                          <a:effectLst/>
                        </a:rPr>
                        <a:t>-0.121</a:t>
                      </a:r>
                    </a:p>
                  </a:txBody>
                  <a:tcPr marL="29804" marR="29804" marT="14902" marB="1490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>
                          <a:effectLst/>
                        </a:rPr>
                        <a:t>1.230</a:t>
                      </a:r>
                    </a:p>
                  </a:txBody>
                  <a:tcPr marL="29804" marR="29804" marT="14902" marB="1490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>
                          <a:effectLst/>
                        </a:rPr>
                        <a:t>0.919</a:t>
                      </a:r>
                    </a:p>
                  </a:txBody>
                  <a:tcPr marL="29804" marR="29804" marT="14902" marB="1490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effectLst/>
                        </a:rPr>
                        <a:t>-0.121x + 1.23</a:t>
                      </a:r>
                    </a:p>
                  </a:txBody>
                  <a:tcPr marL="29804" marR="29804" marT="14902" marB="14902" anchor="ctr"/>
                </a:tc>
                <a:extLst>
                  <a:ext uri="{0D108BD9-81ED-4DB2-BD59-A6C34878D82A}">
                    <a16:rowId xmlns:a16="http://schemas.microsoft.com/office/drawing/2014/main" val="559744763"/>
                  </a:ext>
                </a:extLst>
              </a:tr>
              <a:tr h="163920"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effectLst/>
                        </a:rPr>
                        <a:t>turretplates</a:t>
                      </a:r>
                    </a:p>
                  </a:txBody>
                  <a:tcPr marL="29804" marR="29804" marT="14902" marB="1490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dirty="0">
                          <a:effectLst/>
                        </a:rPr>
                        <a:t>0.123</a:t>
                      </a:r>
                    </a:p>
                  </a:txBody>
                  <a:tcPr marL="29804" marR="29804" marT="14902" marB="1490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>
                          <a:effectLst/>
                        </a:rPr>
                        <a:t>-0.070</a:t>
                      </a:r>
                    </a:p>
                  </a:txBody>
                  <a:tcPr marL="29804" marR="29804" marT="14902" marB="1490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>
                          <a:effectLst/>
                        </a:rPr>
                        <a:t>0.428</a:t>
                      </a:r>
                    </a:p>
                  </a:txBody>
                  <a:tcPr marL="29804" marR="29804" marT="14902" marB="1490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effectLst/>
                        </a:rPr>
                        <a:t>0.123x + -0.07</a:t>
                      </a:r>
                    </a:p>
                  </a:txBody>
                  <a:tcPr marL="29804" marR="29804" marT="14902" marB="14902" anchor="ctr"/>
                </a:tc>
                <a:extLst>
                  <a:ext uri="{0D108BD9-81ED-4DB2-BD59-A6C34878D82A}">
                    <a16:rowId xmlns:a16="http://schemas.microsoft.com/office/drawing/2014/main" val="1929943769"/>
                  </a:ext>
                </a:extLst>
              </a:tr>
              <a:tr h="298037"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effectLst/>
                        </a:rPr>
                        <a:t>opp_turretplates</a:t>
                      </a:r>
                    </a:p>
                  </a:txBody>
                  <a:tcPr marL="29804" marR="29804" marT="14902" marB="1490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dirty="0">
                          <a:effectLst/>
                        </a:rPr>
                        <a:t>-0.118</a:t>
                      </a:r>
                    </a:p>
                  </a:txBody>
                  <a:tcPr marL="29804" marR="29804" marT="14902" marB="1490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dirty="0">
                          <a:effectLst/>
                        </a:rPr>
                        <a:t>0.999</a:t>
                      </a:r>
                    </a:p>
                  </a:txBody>
                  <a:tcPr marL="29804" marR="29804" marT="14902" marB="1490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>
                          <a:effectLst/>
                        </a:rPr>
                        <a:t>0.468</a:t>
                      </a:r>
                    </a:p>
                  </a:txBody>
                  <a:tcPr marL="29804" marR="29804" marT="14902" marB="1490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effectLst/>
                        </a:rPr>
                        <a:t>-0.118x + 0.999</a:t>
                      </a:r>
                    </a:p>
                  </a:txBody>
                  <a:tcPr marL="29804" marR="29804" marT="14902" marB="14902" anchor="ctr"/>
                </a:tc>
                <a:extLst>
                  <a:ext uri="{0D108BD9-81ED-4DB2-BD59-A6C34878D82A}">
                    <a16:rowId xmlns:a16="http://schemas.microsoft.com/office/drawing/2014/main" val="3689726815"/>
                  </a:ext>
                </a:extLst>
              </a:tr>
              <a:tr h="163920"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effectLst/>
                        </a:rPr>
                        <a:t>inhibitors</a:t>
                      </a:r>
                    </a:p>
                  </a:txBody>
                  <a:tcPr marL="29804" marR="29804" marT="14902" marB="1490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>
                          <a:effectLst/>
                        </a:rPr>
                        <a:t>0.431</a:t>
                      </a:r>
                    </a:p>
                  </a:txBody>
                  <a:tcPr marL="29804" marR="29804" marT="14902" marB="1490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dirty="0">
                          <a:effectLst/>
                        </a:rPr>
                        <a:t>0.078</a:t>
                      </a:r>
                    </a:p>
                  </a:txBody>
                  <a:tcPr marL="29804" marR="29804" marT="14902" marB="1490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dirty="0">
                          <a:effectLst/>
                        </a:rPr>
                        <a:t>0.780</a:t>
                      </a:r>
                    </a:p>
                  </a:txBody>
                  <a:tcPr marL="29804" marR="29804" marT="14902" marB="1490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effectLst/>
                        </a:rPr>
                        <a:t>0.431x + 0.078</a:t>
                      </a:r>
                    </a:p>
                  </a:txBody>
                  <a:tcPr marL="29804" marR="29804" marT="14902" marB="14902" anchor="ctr"/>
                </a:tc>
                <a:extLst>
                  <a:ext uri="{0D108BD9-81ED-4DB2-BD59-A6C34878D82A}">
                    <a16:rowId xmlns:a16="http://schemas.microsoft.com/office/drawing/2014/main" val="548902175"/>
                  </a:ext>
                </a:extLst>
              </a:tr>
              <a:tr h="16392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>
                          <a:effectLst/>
                        </a:rPr>
                        <a:t>opp_inhibitors</a:t>
                      </a:r>
                      <a:endParaRPr lang="en-US" sz="2400" dirty="0">
                        <a:effectLst/>
                      </a:endParaRPr>
                    </a:p>
                  </a:txBody>
                  <a:tcPr marL="29804" marR="29804" marT="14902" marB="1490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>
                          <a:effectLst/>
                        </a:rPr>
                        <a:t>-0.408</a:t>
                      </a:r>
                    </a:p>
                  </a:txBody>
                  <a:tcPr marL="29804" marR="29804" marT="14902" marB="1490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>
                          <a:effectLst/>
                        </a:rPr>
                        <a:t>0.881</a:t>
                      </a:r>
                    </a:p>
                  </a:txBody>
                  <a:tcPr marL="29804" marR="29804" marT="14902" marB="1490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400" dirty="0">
                          <a:effectLst/>
                        </a:rPr>
                        <a:t>0.802</a:t>
                      </a:r>
                    </a:p>
                  </a:txBody>
                  <a:tcPr marL="29804" marR="29804" marT="14902" marB="1490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effectLst/>
                        </a:rPr>
                        <a:t>-0.408x + 0.881</a:t>
                      </a:r>
                    </a:p>
                  </a:txBody>
                  <a:tcPr marL="29804" marR="29804" marT="14902" marB="14902" anchor="ctr"/>
                </a:tc>
                <a:extLst>
                  <a:ext uri="{0D108BD9-81ED-4DB2-BD59-A6C34878D82A}">
                    <a16:rowId xmlns:a16="http://schemas.microsoft.com/office/drawing/2014/main" val="12252152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51063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7">
            <a:extLst>
              <a:ext uri="{FF2B5EF4-FFF2-40B4-BE49-F238E27FC236}">
                <a16:creationId xmlns:a16="http://schemas.microsoft.com/office/drawing/2014/main" id="{979E27D9-03C7-44E2-9FF8-15D0C8506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CB840E0-53B6-E458-BF6E-85C6DD12D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397" y="0"/>
            <a:ext cx="9688296" cy="770965"/>
          </a:xfrm>
        </p:spPr>
        <p:txBody>
          <a:bodyPr anchor="b">
            <a:normAutofit/>
          </a:bodyPr>
          <a:lstStyle/>
          <a:p>
            <a:r>
              <a:rPr lang="ko-KR" altLang="en-US" sz="4000" dirty="0"/>
              <a:t>데이터 분석 결과 </a:t>
            </a:r>
            <a:r>
              <a:rPr lang="en-US" altLang="ko-KR" sz="4000" dirty="0"/>
              <a:t>– </a:t>
            </a:r>
            <a:r>
              <a:rPr lang="ko-KR" altLang="en-US" sz="4000" dirty="0"/>
              <a:t>파괴와 승률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EBF1590-3B36-48EE-A89D-3B6F3CB25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C8F6C8C-AB5A-4548-942D-E3FD40ACB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007275-0C98-233F-C728-F0F797641451}"/>
              </a:ext>
            </a:extLst>
          </p:cNvPr>
          <p:cNvSpPr txBox="1"/>
          <p:nvPr/>
        </p:nvSpPr>
        <p:spPr>
          <a:xfrm>
            <a:off x="9341224" y="5977223"/>
            <a:ext cx="2523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*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넷째 자리에서 반올림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DB3D7A6-0F7C-8E2B-AF6B-7A4D3C8800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6662" y="1100137"/>
            <a:ext cx="4638675" cy="465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6659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7">
            <a:extLst>
              <a:ext uri="{FF2B5EF4-FFF2-40B4-BE49-F238E27FC236}">
                <a16:creationId xmlns:a16="http://schemas.microsoft.com/office/drawing/2014/main" id="{979E27D9-03C7-44E2-9FF8-15D0C8506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CB840E0-53B6-E458-BF6E-85C6DD12D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397" y="0"/>
            <a:ext cx="9688296" cy="770965"/>
          </a:xfrm>
        </p:spPr>
        <p:txBody>
          <a:bodyPr anchor="b">
            <a:normAutofit/>
          </a:bodyPr>
          <a:lstStyle/>
          <a:p>
            <a:r>
              <a:rPr lang="ko-KR" altLang="en-US" sz="4000" dirty="0"/>
              <a:t>데이터 분석 결과 </a:t>
            </a:r>
            <a:r>
              <a:rPr lang="en-US" altLang="ko-KR" sz="4000" dirty="0"/>
              <a:t>– </a:t>
            </a:r>
            <a:r>
              <a:rPr lang="ko-KR" altLang="en-US" sz="4000" dirty="0"/>
              <a:t>파괴와 승률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EBF1590-3B36-48EE-A89D-3B6F3CB25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C8F6C8C-AB5A-4548-942D-E3FD40ACB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007275-0C98-233F-C728-F0F797641451}"/>
              </a:ext>
            </a:extLst>
          </p:cNvPr>
          <p:cNvSpPr txBox="1"/>
          <p:nvPr/>
        </p:nvSpPr>
        <p:spPr>
          <a:xfrm>
            <a:off x="9341224" y="5977223"/>
            <a:ext cx="2523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*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넷째 자리에서 반올림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DBE0459-326E-03F1-2C52-F3EEB7B63B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4187" y="1100137"/>
            <a:ext cx="6143625" cy="465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0967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7">
            <a:extLst>
              <a:ext uri="{FF2B5EF4-FFF2-40B4-BE49-F238E27FC236}">
                <a16:creationId xmlns:a16="http://schemas.microsoft.com/office/drawing/2014/main" id="{979E27D9-03C7-44E2-9FF8-15D0C8506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CB840E0-53B6-E458-BF6E-85C6DD12D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397" y="0"/>
            <a:ext cx="9688296" cy="770965"/>
          </a:xfrm>
        </p:spPr>
        <p:txBody>
          <a:bodyPr anchor="b">
            <a:normAutofit fontScale="90000"/>
          </a:bodyPr>
          <a:lstStyle/>
          <a:p>
            <a:r>
              <a:rPr lang="ko-KR" altLang="en-US" sz="4000" dirty="0"/>
              <a:t>부록</a:t>
            </a:r>
            <a:r>
              <a:rPr lang="en-US" altLang="ko-KR" sz="4000" dirty="0"/>
              <a:t>)</a:t>
            </a:r>
            <a:r>
              <a:rPr lang="ko-KR" altLang="en-US" sz="4000" dirty="0"/>
              <a:t>데이터 분석 결과 </a:t>
            </a:r>
            <a:r>
              <a:rPr lang="en-US" altLang="ko-KR" sz="4000" dirty="0"/>
              <a:t>– </a:t>
            </a:r>
            <a:r>
              <a:rPr lang="ko-KR" altLang="en-US" sz="4000" dirty="0"/>
              <a:t>챔피언 플레이 수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EBF1590-3B36-48EE-A89D-3B6F3CB25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C8F6C8C-AB5A-4548-942D-E3FD40ACB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68066C5-F49C-847C-BA4C-079F7C1647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6781" y="779629"/>
            <a:ext cx="8394919" cy="5298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5825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7">
            <a:extLst>
              <a:ext uri="{FF2B5EF4-FFF2-40B4-BE49-F238E27FC236}">
                <a16:creationId xmlns:a16="http://schemas.microsoft.com/office/drawing/2014/main" id="{979E27D9-03C7-44E2-9FF8-15D0C8506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CB840E0-53B6-E458-BF6E-85C6DD12D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397" y="0"/>
            <a:ext cx="9688296" cy="770965"/>
          </a:xfrm>
        </p:spPr>
        <p:txBody>
          <a:bodyPr anchor="b">
            <a:normAutofit fontScale="90000"/>
          </a:bodyPr>
          <a:lstStyle/>
          <a:p>
            <a:r>
              <a:rPr lang="ko-KR" altLang="en-US" sz="4000" dirty="0"/>
              <a:t>부록</a:t>
            </a:r>
            <a:r>
              <a:rPr lang="en-US" altLang="ko-KR" sz="4000" dirty="0"/>
              <a:t>)</a:t>
            </a:r>
            <a:r>
              <a:rPr lang="ko-KR" altLang="en-US" sz="4000" dirty="0"/>
              <a:t>데이터 분석 결과 </a:t>
            </a:r>
            <a:r>
              <a:rPr lang="en-US" altLang="ko-KR" sz="4000" dirty="0"/>
              <a:t>– </a:t>
            </a:r>
            <a:r>
              <a:rPr lang="en-US" altLang="ko-KR" sz="4000" dirty="0" err="1"/>
              <a:t>firstblood</a:t>
            </a:r>
            <a:r>
              <a:rPr lang="ko-KR" altLang="en-US" sz="4000" dirty="0"/>
              <a:t>와 승률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EBF1590-3B36-48EE-A89D-3B6F3CB25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C8F6C8C-AB5A-4548-942D-E3FD40ACB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007275-0C98-233F-C728-F0F797641451}"/>
              </a:ext>
            </a:extLst>
          </p:cNvPr>
          <p:cNvSpPr txBox="1"/>
          <p:nvPr/>
        </p:nvSpPr>
        <p:spPr>
          <a:xfrm>
            <a:off x="9341224" y="5977223"/>
            <a:ext cx="2523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*</a:t>
            </a:r>
            <a:r>
              <a:rPr lang="ko-KR" altLang="en-US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셋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째 자리에서 반올림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4842A70-A418-7916-F9FF-8E31F5CD52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1534" y="1006309"/>
            <a:ext cx="4789942" cy="4845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7334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7">
            <a:extLst>
              <a:ext uri="{FF2B5EF4-FFF2-40B4-BE49-F238E27FC236}">
                <a16:creationId xmlns:a16="http://schemas.microsoft.com/office/drawing/2014/main" id="{979E27D9-03C7-44E2-9FF8-15D0C8506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CB840E0-53B6-E458-BF6E-85C6DD12D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397" y="0"/>
            <a:ext cx="9688296" cy="770965"/>
          </a:xfrm>
        </p:spPr>
        <p:txBody>
          <a:bodyPr anchor="b">
            <a:normAutofit/>
          </a:bodyPr>
          <a:lstStyle/>
          <a:p>
            <a:r>
              <a:rPr lang="en-US" altLang="ko-KR" sz="4000" dirty="0"/>
              <a:t>Reference</a:t>
            </a:r>
            <a:endParaRPr lang="ko-KR" altLang="en-US" sz="40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EBF1590-3B36-48EE-A89D-3B6F3CB25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C8F6C8C-AB5A-4548-942D-E3FD40ACB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graphicFrame>
        <p:nvGraphicFramePr>
          <p:cNvPr id="6" name="표 6">
            <a:extLst>
              <a:ext uri="{FF2B5EF4-FFF2-40B4-BE49-F238E27FC236}">
                <a16:creationId xmlns:a16="http://schemas.microsoft.com/office/drawing/2014/main" id="{8EEA8948-6D00-85DA-5C52-A999628477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7248603"/>
              </p:ext>
            </p:extLst>
          </p:nvPr>
        </p:nvGraphicFramePr>
        <p:xfrm>
          <a:off x="0" y="741082"/>
          <a:ext cx="11961090" cy="4856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80545">
                  <a:extLst>
                    <a:ext uri="{9D8B030D-6E8A-4147-A177-3AD203B41FA5}">
                      <a16:colId xmlns:a16="http://schemas.microsoft.com/office/drawing/2014/main" val="1801861099"/>
                    </a:ext>
                  </a:extLst>
                </a:gridCol>
                <a:gridCol w="5980545">
                  <a:extLst>
                    <a:ext uri="{9D8B030D-6E8A-4147-A177-3AD203B41FA5}">
                      <a16:colId xmlns:a16="http://schemas.microsoft.com/office/drawing/2014/main" val="17400214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링크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목적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8110942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 it! </a:t>
                      </a:r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쉽게 배우는 파이썬 데이터 분석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김영우 저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</a:p>
                    <a:p>
                      <a:pPr algn="ctr" latinLnBrk="1"/>
                      <a:r>
                        <a:rPr lang="ko-KR" alt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이지스</a:t>
                      </a:r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퍼블리싱</a:t>
                      </a:r>
                      <a:endParaRPr lang="ko-KR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데이터 분석의 전반적인 방법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2863340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혼자 공부하는 </a:t>
                      </a:r>
                      <a:r>
                        <a:rPr lang="ko-KR" alt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머신러닝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+</a:t>
                      </a:r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딥러닝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박해선 저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한빛미디어</a:t>
                      </a:r>
                      <a:endParaRPr lang="ko-KR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선형회귀 및 로지스틱 회귀를 구하는 방법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3252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https://seaborn.pydata.org/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그래프 그리기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81409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2"/>
                        </a:rPr>
                        <a:t>https://blog.naver.com/PostView.naver?blogId=kiddwannabe&amp;logNo=222655678945&amp;categoryNo=0&amp;parentCategoryNo=0&amp;currentPage=1</a:t>
                      </a:r>
                      <a:endParaRPr lang="en-US" altLang="ko-KR" sz="1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r>
                        <a:rPr lang="en-US" altLang="ko-KR" dirty="0"/>
                        <a:t>Seaborn </a:t>
                      </a:r>
                      <a:r>
                        <a:rPr lang="ko-KR" altLang="en-US" dirty="0"/>
                        <a:t>막대그래프에 </a:t>
                      </a:r>
                      <a:r>
                        <a:rPr lang="ko-KR" altLang="en-US" dirty="0" err="1"/>
                        <a:t>값표시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43196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3"/>
                        </a:rPr>
                        <a:t>https://mindscale.kr/course/python-visualization-basic/grid/</a:t>
                      </a:r>
                      <a:endParaRPr lang="en-US" altLang="ko-KR" sz="1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한번에 여러 그래프 그리기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30363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2"/>
                        </a:rPr>
                        <a:t>https://blog.naver.com/PostView.naver?blogId=kiddwannabe&amp;logNo=222655678945&amp;categoryNo=0&amp;parentCategoryNo=0&amp;currentPage=1</a:t>
                      </a:r>
                      <a:endParaRPr lang="en-US" altLang="ko-KR" sz="1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Seaborn </a:t>
                      </a:r>
                      <a:r>
                        <a:rPr lang="ko-KR" altLang="en-US" dirty="0"/>
                        <a:t>막대그래프에 </a:t>
                      </a:r>
                      <a:r>
                        <a:rPr lang="ko-KR" altLang="en-US" dirty="0" err="1"/>
                        <a:t>값표시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3995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4"/>
                        </a:rPr>
                        <a:t>https://m.blog.naver.com/PostView.naver?isHttpsRedirect=true&amp;blogId=dotorimj2&amp;logNo=222117972039</a:t>
                      </a:r>
                      <a:endParaRPr lang="en-US" altLang="ko-KR" sz="1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r>
                        <a:rPr lang="ko-KR" altLang="en-US" dirty="0" err="1"/>
                        <a:t>산점도와</a:t>
                      </a:r>
                      <a:r>
                        <a:rPr lang="ko-KR" altLang="en-US" dirty="0"/>
                        <a:t> 선형회귀선 그리기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88664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868022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7">
            <a:extLst>
              <a:ext uri="{FF2B5EF4-FFF2-40B4-BE49-F238E27FC236}">
                <a16:creationId xmlns:a16="http://schemas.microsoft.com/office/drawing/2014/main" id="{979E27D9-03C7-44E2-9FF8-15D0C8506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CB840E0-53B6-E458-BF6E-85C6DD12D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397" y="0"/>
            <a:ext cx="9688296" cy="770965"/>
          </a:xfrm>
        </p:spPr>
        <p:txBody>
          <a:bodyPr anchor="b">
            <a:normAutofit/>
          </a:bodyPr>
          <a:lstStyle/>
          <a:p>
            <a:r>
              <a:rPr lang="ko-KR" altLang="en-US" sz="4000" dirty="0"/>
              <a:t>분석한 데이터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5609812-1D2B-ACCB-0454-032A0F3590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6397" y="2418409"/>
            <a:ext cx="9688296" cy="3454358"/>
          </a:xfrm>
        </p:spPr>
        <p:txBody>
          <a:bodyPr anchor="t">
            <a:normAutofit fontScale="92500"/>
          </a:bodyPr>
          <a:lstStyle/>
          <a:p>
            <a:r>
              <a:rPr lang="en-US" altLang="ko-KR" sz="3200" dirty="0"/>
              <a:t>2023_LOL_esports_match_data_from_OracleElixir.csv</a:t>
            </a:r>
          </a:p>
          <a:p>
            <a:r>
              <a:rPr lang="en-US" altLang="ko-KR" sz="3200" dirty="0">
                <a:hlinkClick r:id="rId2"/>
              </a:rPr>
              <a:t>https://oracleselixir.com/tools/downloads</a:t>
            </a:r>
            <a:endParaRPr lang="en-US" altLang="ko-KR" sz="3200" dirty="0"/>
          </a:p>
          <a:p>
            <a:r>
              <a:rPr lang="en-US" altLang="ko-KR" sz="3200" dirty="0"/>
              <a:t>2023 </a:t>
            </a:r>
            <a:r>
              <a:rPr lang="ko-KR" altLang="en-US" sz="3200" dirty="0" err="1"/>
              <a:t>리그오브레전드</a:t>
            </a:r>
            <a:r>
              <a:rPr lang="ko-KR" altLang="en-US" sz="3200" dirty="0"/>
              <a:t> </a:t>
            </a:r>
            <a:r>
              <a:rPr lang="ko-KR" altLang="en-US" sz="3200" dirty="0" err="1"/>
              <a:t>이스포츠</a:t>
            </a:r>
            <a:r>
              <a:rPr lang="ko-KR" altLang="en-US" sz="3200" dirty="0"/>
              <a:t> 대회 경기 데이터</a:t>
            </a:r>
            <a:endParaRPr lang="en-US" altLang="ko-KR" sz="3200" dirty="0"/>
          </a:p>
          <a:p>
            <a:r>
              <a:rPr lang="ko-KR" altLang="en-US" sz="3200" dirty="0"/>
              <a:t>경기에서 사용한 챔피언</a:t>
            </a:r>
            <a:r>
              <a:rPr lang="en-US" altLang="ko-KR" sz="3200" dirty="0"/>
              <a:t>, </a:t>
            </a:r>
            <a:r>
              <a:rPr lang="ko-KR" altLang="en-US" sz="3200" dirty="0"/>
              <a:t>킬 </a:t>
            </a:r>
            <a:r>
              <a:rPr lang="en-US" altLang="ko-KR" sz="3200" dirty="0"/>
              <a:t>,</a:t>
            </a:r>
            <a:r>
              <a:rPr lang="ko-KR" altLang="en-US" sz="3200" dirty="0" err="1"/>
              <a:t>데스</a:t>
            </a:r>
            <a:r>
              <a:rPr lang="en-US" altLang="ko-KR" sz="3200" dirty="0"/>
              <a:t>, </a:t>
            </a:r>
            <a:r>
              <a:rPr lang="ko-KR" altLang="en-US" sz="3200" dirty="0"/>
              <a:t>더블 킬</a:t>
            </a:r>
            <a:r>
              <a:rPr lang="en-US" altLang="ko-KR" sz="3200" dirty="0"/>
              <a:t>, </a:t>
            </a:r>
          </a:p>
          <a:p>
            <a:pPr marL="0" indent="0">
              <a:buNone/>
            </a:pPr>
            <a:r>
              <a:rPr lang="en-US" altLang="ko-KR" sz="3200" dirty="0"/>
              <a:t>  </a:t>
            </a:r>
            <a:r>
              <a:rPr lang="ko-KR" altLang="en-US" sz="3200" dirty="0"/>
              <a:t>몬스터 처치 횟수</a:t>
            </a:r>
            <a:r>
              <a:rPr lang="en-US" altLang="ko-KR" sz="3200" dirty="0"/>
              <a:t>, </a:t>
            </a:r>
            <a:r>
              <a:rPr lang="ko-KR" altLang="en-US" sz="3200" dirty="0"/>
              <a:t>타워 파괴 횟수 등이 </a:t>
            </a:r>
            <a:r>
              <a:rPr lang="en-US" altLang="ko-KR" sz="3200" dirty="0"/>
              <a:t>csv</a:t>
            </a:r>
            <a:r>
              <a:rPr lang="ko-KR" altLang="en-US" sz="3200" dirty="0"/>
              <a:t>파일로</a:t>
            </a:r>
            <a:endParaRPr lang="en-US" altLang="ko-KR" sz="3200" dirty="0"/>
          </a:p>
          <a:p>
            <a:pPr marL="0" indent="0">
              <a:buNone/>
            </a:pPr>
            <a:r>
              <a:rPr lang="ko-KR" altLang="en-US" sz="3200" dirty="0"/>
              <a:t>  </a:t>
            </a:r>
            <a:r>
              <a:rPr lang="ko-KR" altLang="en-US" sz="3200" dirty="0" err="1"/>
              <a:t>정리되어있음</a:t>
            </a:r>
            <a:endParaRPr lang="en-US" altLang="ko-KR" sz="32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EBF1590-3B36-48EE-A89D-3B6F3CB25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C8F6C8C-AB5A-4548-942D-E3FD40ACB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1469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pic>
        <p:nvPicPr>
          <p:cNvPr id="6" name="그림 5" descr="야외, 하늘, 건물, 안개이(가) 표시된 사진&#10;&#10;자동 생성된 설명">
            <a:extLst>
              <a:ext uri="{FF2B5EF4-FFF2-40B4-BE49-F238E27FC236}">
                <a16:creationId xmlns:a16="http://schemas.microsoft.com/office/drawing/2014/main" id="{01F55A6B-2588-BB2D-6CE0-2F33F30074A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388DE582-DE31-F7F3-2281-E9FD99C359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rgbClr val="FFFFFF"/>
                </a:solidFill>
              </a:rPr>
              <a:t>감사합니다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1519752-E50E-6CB1-39F5-49F3AC8303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rgbClr val="FFFFFF"/>
                </a:solidFill>
              </a:rPr>
              <a:t>김태훈</a:t>
            </a:r>
          </a:p>
        </p:txBody>
      </p:sp>
    </p:spTree>
    <p:extLst>
      <p:ext uri="{BB962C8B-B14F-4D97-AF65-F5344CB8AC3E}">
        <p14:creationId xmlns:p14="http://schemas.microsoft.com/office/powerpoint/2010/main" val="23484901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7">
            <a:extLst>
              <a:ext uri="{FF2B5EF4-FFF2-40B4-BE49-F238E27FC236}">
                <a16:creationId xmlns:a16="http://schemas.microsoft.com/office/drawing/2014/main" id="{979E27D9-03C7-44E2-9FF8-15D0C8506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CB840E0-53B6-E458-BF6E-85C6DD12D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397" y="0"/>
            <a:ext cx="9688296" cy="770965"/>
          </a:xfrm>
        </p:spPr>
        <p:txBody>
          <a:bodyPr anchor="b">
            <a:normAutofit/>
          </a:bodyPr>
          <a:lstStyle/>
          <a:p>
            <a:r>
              <a:rPr lang="ko-KR" altLang="en-US" sz="4000" dirty="0"/>
              <a:t>데이터 분석 방법 </a:t>
            </a:r>
            <a:r>
              <a:rPr lang="en-US" altLang="ko-KR" sz="4000" dirty="0"/>
              <a:t>– </a:t>
            </a:r>
            <a:r>
              <a:rPr lang="ko-KR" altLang="en-US" sz="4000" dirty="0"/>
              <a:t>사용한 라이브러리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EBF1590-3B36-48EE-A89D-3B6F3CB25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C8F6C8C-AB5A-4548-942D-E3FD40ACB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2F593B68-AA18-63EF-9D23-9B593E6C49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3633185"/>
              </p:ext>
            </p:extLst>
          </p:nvPr>
        </p:nvGraphicFramePr>
        <p:xfrm>
          <a:off x="1565834" y="770965"/>
          <a:ext cx="8340165" cy="53126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0788">
                  <a:extLst>
                    <a:ext uri="{9D8B030D-6E8A-4147-A177-3AD203B41FA5}">
                      <a16:colId xmlns:a16="http://schemas.microsoft.com/office/drawing/2014/main" val="1572545523"/>
                    </a:ext>
                  </a:extLst>
                </a:gridCol>
                <a:gridCol w="6669377">
                  <a:extLst>
                    <a:ext uri="{9D8B030D-6E8A-4147-A177-3AD203B41FA5}">
                      <a16:colId xmlns:a16="http://schemas.microsoft.com/office/drawing/2014/main" val="2885378526"/>
                    </a:ext>
                  </a:extLst>
                </a:gridCol>
              </a:tblGrid>
              <a:tr h="8816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사용 라이브러리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이유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7082161"/>
                  </a:ext>
                </a:extLst>
              </a:tr>
              <a:tr h="879147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blipFill>
                      <a:blip r:embed="rId2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대용량 데이터 처리에 필요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ko-KR" altLang="en-US" dirty="0"/>
                        <a:t>효율적으로 데이터의 </a:t>
                      </a:r>
                      <a:r>
                        <a:rPr lang="ko-KR" altLang="en-US" dirty="0" err="1"/>
                        <a:t>평균구하기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en-US" altLang="ko-KR" dirty="0"/>
                        <a:t>csv </a:t>
                      </a:r>
                      <a:r>
                        <a:rPr lang="ko-KR" altLang="en-US" dirty="0"/>
                        <a:t>파일 읽기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3587628"/>
                  </a:ext>
                </a:extLst>
              </a:tr>
              <a:tr h="879147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blipFill>
                      <a:blip r:embed="rId3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사이킷런에서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linear regression</a:t>
                      </a:r>
                      <a:r>
                        <a:rPr lang="ko-KR" altLang="en-US" dirty="0"/>
                        <a:t>에 필요한 데이터를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en-US" altLang="ko-KR" dirty="0" err="1"/>
                        <a:t>Numpy.array</a:t>
                      </a:r>
                      <a:r>
                        <a:rPr lang="ko-KR" altLang="en-US" dirty="0"/>
                        <a:t>로 변경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5202290"/>
                  </a:ext>
                </a:extLst>
              </a:tr>
              <a:tr h="879147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blipFill>
                      <a:blip r:embed="rId4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그래프 그릴 때 필요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9342538"/>
                  </a:ext>
                </a:extLst>
              </a:tr>
              <a:tr h="879147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blipFill>
                      <a:blip r:embed="rId5">
                        <a:extLst>
                          <a:ext uri="{96DAC541-7B7A-43D3-8B79-37D633B846F1}">
                            <asvg:svgBlip xmlns:asvg="http://schemas.microsoft.com/office/drawing/2016/SVG/main" r:embed="rId6"/>
                          </a:ext>
                        </a:extLst>
                      </a:blip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그래프를 효율적으로 그릴 때 필요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8288044"/>
                  </a:ext>
                </a:extLst>
              </a:tr>
              <a:tr h="879147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blipFill>
                      <a:blip r:embed="rId7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Linear Regression</a:t>
                      </a:r>
                      <a:r>
                        <a:rPr lang="ko-KR" altLang="en-US" dirty="0"/>
                        <a:t>을 사용하기 위해 필요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82769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995567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7">
            <a:extLst>
              <a:ext uri="{FF2B5EF4-FFF2-40B4-BE49-F238E27FC236}">
                <a16:creationId xmlns:a16="http://schemas.microsoft.com/office/drawing/2014/main" id="{979E27D9-03C7-44E2-9FF8-15D0C8506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CB840E0-53B6-E458-BF6E-85C6DD12D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397" y="0"/>
            <a:ext cx="9688296" cy="770965"/>
          </a:xfrm>
        </p:spPr>
        <p:txBody>
          <a:bodyPr anchor="b">
            <a:normAutofit/>
          </a:bodyPr>
          <a:lstStyle/>
          <a:p>
            <a:r>
              <a:rPr lang="ko-KR" altLang="en-US" sz="4000" dirty="0"/>
              <a:t>데이터 분석 방법 </a:t>
            </a:r>
            <a:r>
              <a:rPr lang="en-US" altLang="ko-KR" sz="4000" dirty="0"/>
              <a:t>– </a:t>
            </a:r>
            <a:r>
              <a:rPr lang="ko-KR" altLang="en-US" sz="4000" dirty="0"/>
              <a:t>승률과 </a:t>
            </a:r>
            <a:r>
              <a:rPr lang="ko-KR" altLang="en-US" sz="4000" dirty="0" err="1"/>
              <a:t>평균킬</a:t>
            </a:r>
            <a:r>
              <a:rPr lang="ko-KR" altLang="en-US" sz="4000" dirty="0"/>
              <a:t> 구하기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EBF1590-3B36-48EE-A89D-3B6F3CB25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C8F6C8C-AB5A-4548-942D-E3FD40ACB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FD905EA-4FBB-0A81-3951-A104281181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837" y="881062"/>
            <a:ext cx="11744325" cy="5095875"/>
          </a:xfrm>
          <a:prstGeom prst="rect">
            <a:avLst/>
          </a:prstGeom>
        </p:spPr>
      </p:pic>
      <p:sp>
        <p:nvSpPr>
          <p:cNvPr id="8" name="타원 7">
            <a:extLst>
              <a:ext uri="{FF2B5EF4-FFF2-40B4-BE49-F238E27FC236}">
                <a16:creationId xmlns:a16="http://schemas.microsoft.com/office/drawing/2014/main" id="{4259412E-9280-FDCD-94AC-948680024605}"/>
              </a:ext>
            </a:extLst>
          </p:cNvPr>
          <p:cNvSpPr/>
          <p:nvPr/>
        </p:nvSpPr>
        <p:spPr>
          <a:xfrm>
            <a:off x="516835" y="4482548"/>
            <a:ext cx="993913" cy="844826"/>
          </a:xfrm>
          <a:prstGeom prst="ellipse">
            <a:avLst/>
          </a:prstGeom>
          <a:noFill/>
          <a:ln w="666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10AA558C-E356-86AD-A747-7ABDD033C001}"/>
              </a:ext>
            </a:extLst>
          </p:cNvPr>
          <p:cNvSpPr/>
          <p:nvPr/>
        </p:nvSpPr>
        <p:spPr>
          <a:xfrm>
            <a:off x="3898210" y="4482548"/>
            <a:ext cx="993913" cy="844826"/>
          </a:xfrm>
          <a:prstGeom prst="ellipse">
            <a:avLst/>
          </a:prstGeom>
          <a:noFill/>
          <a:ln w="666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44697305-8361-C353-641F-8B8EFDD55214}"/>
              </a:ext>
            </a:extLst>
          </p:cNvPr>
          <p:cNvSpPr/>
          <p:nvPr/>
        </p:nvSpPr>
        <p:spPr>
          <a:xfrm>
            <a:off x="10681252" y="4406348"/>
            <a:ext cx="993913" cy="844826"/>
          </a:xfrm>
          <a:prstGeom prst="ellipse">
            <a:avLst/>
          </a:prstGeom>
          <a:noFill/>
          <a:ln w="666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93746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7">
            <a:extLst>
              <a:ext uri="{FF2B5EF4-FFF2-40B4-BE49-F238E27FC236}">
                <a16:creationId xmlns:a16="http://schemas.microsoft.com/office/drawing/2014/main" id="{979E27D9-03C7-44E2-9FF8-15D0C8506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CB840E0-53B6-E458-BF6E-85C6DD12D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397" y="0"/>
            <a:ext cx="9688296" cy="770965"/>
          </a:xfrm>
        </p:spPr>
        <p:txBody>
          <a:bodyPr anchor="b">
            <a:normAutofit/>
          </a:bodyPr>
          <a:lstStyle/>
          <a:p>
            <a:r>
              <a:rPr lang="ko-KR" altLang="en-US" sz="4000" dirty="0"/>
              <a:t>데이터 분석 방법 </a:t>
            </a:r>
            <a:r>
              <a:rPr lang="en-US" altLang="ko-KR" sz="4000" dirty="0"/>
              <a:t>– </a:t>
            </a:r>
            <a:r>
              <a:rPr lang="ko-KR" altLang="en-US" sz="4000" dirty="0"/>
              <a:t>승률과 </a:t>
            </a:r>
            <a:r>
              <a:rPr lang="ko-KR" altLang="en-US" sz="4000" dirty="0" err="1"/>
              <a:t>평균킬</a:t>
            </a:r>
            <a:r>
              <a:rPr lang="ko-KR" altLang="en-US" sz="4000" dirty="0"/>
              <a:t> 구하기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EBF1590-3B36-48EE-A89D-3B6F3CB25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C8F6C8C-AB5A-4548-942D-E3FD40ACB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53F3BDF-EF0C-9E5B-22BF-F41B27EB19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62779"/>
            <a:ext cx="12192000" cy="241794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A842169-AB1D-4D55-D91D-E43533C0B41C}"/>
              </a:ext>
            </a:extLst>
          </p:cNvPr>
          <p:cNvSpPr txBox="1"/>
          <p:nvPr/>
        </p:nvSpPr>
        <p:spPr>
          <a:xfrm>
            <a:off x="2050797" y="4286250"/>
            <a:ext cx="784060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주어진 데이터에서 </a:t>
            </a:r>
            <a:r>
              <a:rPr lang="en-US" altLang="ko-KR" dirty="0" err="1"/>
              <a:t>teamid</a:t>
            </a:r>
            <a:r>
              <a:rPr lang="en-US" altLang="ko-KR" dirty="0"/>
              <a:t> </a:t>
            </a:r>
            <a:r>
              <a:rPr lang="ko-KR" altLang="en-US" dirty="0"/>
              <a:t>열을 추출하여 중복을 없애 </a:t>
            </a:r>
            <a:r>
              <a:rPr lang="en-US" altLang="ko-KR" dirty="0" err="1"/>
              <a:t>teamList</a:t>
            </a:r>
            <a:r>
              <a:rPr lang="en-US" altLang="ko-KR" dirty="0"/>
              <a:t> </a:t>
            </a:r>
            <a:r>
              <a:rPr lang="ko-KR" altLang="en-US" dirty="0"/>
              <a:t>추출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팀의 각 경기 당 승리</a:t>
            </a:r>
            <a:r>
              <a:rPr lang="en-US" altLang="ko-KR" dirty="0"/>
              <a:t>/</a:t>
            </a:r>
            <a:r>
              <a:rPr lang="ko-KR" altLang="en-US" dirty="0"/>
              <a:t>패배 여부</a:t>
            </a:r>
            <a:r>
              <a:rPr lang="en-US" altLang="ko-KR" dirty="0"/>
              <a:t>, </a:t>
            </a:r>
            <a:r>
              <a:rPr lang="ko-KR" altLang="en-US" dirty="0"/>
              <a:t>킬</a:t>
            </a:r>
            <a:r>
              <a:rPr lang="en-US" altLang="ko-KR" dirty="0"/>
              <a:t>, </a:t>
            </a:r>
            <a:r>
              <a:rPr lang="ko-KR" altLang="en-US" dirty="0"/>
              <a:t>더블 킬</a:t>
            </a:r>
            <a:r>
              <a:rPr lang="en-US" altLang="ko-KR" dirty="0"/>
              <a:t>, </a:t>
            </a:r>
            <a:r>
              <a:rPr lang="ko-KR" altLang="en-US" dirty="0"/>
              <a:t>드래곤 처치 횟수 등 추출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Nan</a:t>
            </a:r>
            <a:r>
              <a:rPr lang="ko-KR" altLang="en-US" dirty="0"/>
              <a:t>제거</a:t>
            </a:r>
            <a:r>
              <a:rPr lang="en-US" altLang="ko-KR" dirty="0"/>
              <a:t>(=</a:t>
            </a:r>
            <a:r>
              <a:rPr lang="en-US" altLang="ko-KR" dirty="0" err="1"/>
              <a:t>match_data_filtered</a:t>
            </a:r>
            <a:r>
              <a:rPr lang="en-US" altLang="ko-KR" dirty="0"/>
              <a:t>)</a:t>
            </a:r>
          </a:p>
          <a:p>
            <a:pPr marL="342900" indent="-342900">
              <a:buAutoNum type="arabicPeriod"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885425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7">
            <a:extLst>
              <a:ext uri="{FF2B5EF4-FFF2-40B4-BE49-F238E27FC236}">
                <a16:creationId xmlns:a16="http://schemas.microsoft.com/office/drawing/2014/main" id="{979E27D9-03C7-44E2-9FF8-15D0C8506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CB840E0-53B6-E458-BF6E-85C6DD12D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397" y="0"/>
            <a:ext cx="9688296" cy="770965"/>
          </a:xfrm>
        </p:spPr>
        <p:txBody>
          <a:bodyPr anchor="b">
            <a:normAutofit/>
          </a:bodyPr>
          <a:lstStyle/>
          <a:p>
            <a:r>
              <a:rPr lang="ko-KR" altLang="en-US" sz="4000" dirty="0"/>
              <a:t>데이터 분석 방법 </a:t>
            </a:r>
            <a:r>
              <a:rPr lang="en-US" altLang="ko-KR" sz="4000" dirty="0"/>
              <a:t>– </a:t>
            </a:r>
            <a:r>
              <a:rPr lang="ko-KR" altLang="en-US" sz="4000" dirty="0"/>
              <a:t>승률과 </a:t>
            </a:r>
            <a:r>
              <a:rPr lang="ko-KR" altLang="en-US" sz="4000" dirty="0" err="1"/>
              <a:t>평균킬</a:t>
            </a:r>
            <a:r>
              <a:rPr lang="ko-KR" altLang="en-US" sz="4000" dirty="0"/>
              <a:t> 구하기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EBF1590-3B36-48EE-A89D-3B6F3CB25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C8F6C8C-AB5A-4548-942D-E3FD40ACB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CF79504-ADF2-FB4C-A22D-CAAB8915E0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44123"/>
            <a:ext cx="12192000" cy="3369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7805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7">
            <a:extLst>
              <a:ext uri="{FF2B5EF4-FFF2-40B4-BE49-F238E27FC236}">
                <a16:creationId xmlns:a16="http://schemas.microsoft.com/office/drawing/2014/main" id="{979E27D9-03C7-44E2-9FF8-15D0C8506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CB840E0-53B6-E458-BF6E-85C6DD12D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397" y="0"/>
            <a:ext cx="9688296" cy="770965"/>
          </a:xfrm>
        </p:spPr>
        <p:txBody>
          <a:bodyPr anchor="b">
            <a:normAutofit/>
          </a:bodyPr>
          <a:lstStyle/>
          <a:p>
            <a:r>
              <a:rPr lang="ko-KR" altLang="en-US" sz="4000" dirty="0"/>
              <a:t>데이터 분석 방법 </a:t>
            </a:r>
            <a:r>
              <a:rPr lang="en-US" altLang="ko-KR" sz="4000" dirty="0"/>
              <a:t>– </a:t>
            </a:r>
            <a:r>
              <a:rPr lang="ko-KR" altLang="en-US" sz="4000" dirty="0"/>
              <a:t>승률과 </a:t>
            </a:r>
            <a:r>
              <a:rPr lang="ko-KR" altLang="en-US" sz="4000" dirty="0" err="1"/>
              <a:t>평균킬</a:t>
            </a:r>
            <a:r>
              <a:rPr lang="ko-KR" altLang="en-US" sz="4000" dirty="0"/>
              <a:t> 구하기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EBF1590-3B36-48EE-A89D-3B6F3CB25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C8F6C8C-AB5A-4548-942D-E3FD40ACB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FB1D096-35F4-8467-FAEA-0AE429EF0C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4257" y="1219200"/>
            <a:ext cx="9172575" cy="1981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285AE5A-2202-1931-6A93-E90BC7BAB941}"/>
              </a:ext>
            </a:extLst>
          </p:cNvPr>
          <p:cNvSpPr txBox="1"/>
          <p:nvPr/>
        </p:nvSpPr>
        <p:spPr>
          <a:xfrm>
            <a:off x="568421" y="3648198"/>
            <a:ext cx="1089477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방금 추출한 팀 리스트를 순회하면서 </a:t>
            </a:r>
            <a:r>
              <a:rPr lang="en-US" altLang="ko-KR" dirty="0" err="1"/>
              <a:t>match_data_filtered</a:t>
            </a:r>
            <a:r>
              <a:rPr lang="ko-KR" altLang="en-US" dirty="0"/>
              <a:t>에서 그 팀의 데이터만 추출</a:t>
            </a:r>
            <a:r>
              <a:rPr lang="en-US" altLang="ko-KR" dirty="0"/>
              <a:t>(=</a:t>
            </a:r>
            <a:r>
              <a:rPr lang="en-US" altLang="ko-KR" dirty="0" err="1"/>
              <a:t>teamFiltered</a:t>
            </a:r>
            <a:r>
              <a:rPr lang="en-US" altLang="ko-KR" dirty="0"/>
              <a:t>)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승리는 </a:t>
            </a:r>
            <a:r>
              <a:rPr lang="en-US" altLang="ko-KR" dirty="0"/>
              <a:t>1, </a:t>
            </a:r>
            <a:r>
              <a:rPr lang="ko-KR" altLang="en-US" dirty="0"/>
              <a:t>패배는 </a:t>
            </a:r>
            <a:r>
              <a:rPr lang="en-US" altLang="ko-KR" dirty="0"/>
              <a:t>0</a:t>
            </a:r>
            <a:r>
              <a:rPr lang="ko-KR" altLang="en-US" dirty="0"/>
              <a:t>이므로</a:t>
            </a:r>
            <a:r>
              <a:rPr lang="en-US" altLang="ko-KR" dirty="0"/>
              <a:t>, </a:t>
            </a:r>
            <a:r>
              <a:rPr lang="en-US" altLang="ko-KR" dirty="0" err="1"/>
              <a:t>teamFiltered</a:t>
            </a:r>
            <a:r>
              <a:rPr lang="en-US" altLang="ko-KR" dirty="0"/>
              <a:t>[‘result’]</a:t>
            </a:r>
            <a:r>
              <a:rPr lang="ko-KR" altLang="en-US" dirty="0"/>
              <a:t>의 평균을 구하면 승률이 나옴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dirty="0"/>
              <a:t>이것을 </a:t>
            </a:r>
            <a:r>
              <a:rPr lang="en-US" altLang="ko-KR" dirty="0" err="1"/>
              <a:t>winRate</a:t>
            </a:r>
            <a:r>
              <a:rPr lang="en-US" altLang="ko-KR" dirty="0"/>
              <a:t>[</a:t>
            </a:r>
            <a:r>
              <a:rPr lang="ko-KR" altLang="en-US" dirty="0"/>
              <a:t>각 팀</a:t>
            </a:r>
            <a:r>
              <a:rPr lang="en-US" altLang="ko-KR" dirty="0"/>
              <a:t>]</a:t>
            </a:r>
            <a:r>
              <a:rPr lang="ko-KR" altLang="en-US" dirty="0"/>
              <a:t>에</a:t>
            </a:r>
            <a:r>
              <a:rPr lang="en-US" altLang="ko-KR" dirty="0"/>
              <a:t> </a:t>
            </a:r>
            <a:r>
              <a:rPr lang="ko-KR" altLang="en-US" dirty="0"/>
              <a:t>저장</a:t>
            </a:r>
          </a:p>
        </p:txBody>
      </p:sp>
    </p:spTree>
    <p:extLst>
      <p:ext uri="{BB962C8B-B14F-4D97-AF65-F5344CB8AC3E}">
        <p14:creationId xmlns:p14="http://schemas.microsoft.com/office/powerpoint/2010/main" val="36853761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7">
            <a:extLst>
              <a:ext uri="{FF2B5EF4-FFF2-40B4-BE49-F238E27FC236}">
                <a16:creationId xmlns:a16="http://schemas.microsoft.com/office/drawing/2014/main" id="{979E27D9-03C7-44E2-9FF8-15D0C8506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CB840E0-53B6-E458-BF6E-85C6DD12D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397" y="0"/>
            <a:ext cx="9688296" cy="770965"/>
          </a:xfrm>
        </p:spPr>
        <p:txBody>
          <a:bodyPr anchor="b">
            <a:normAutofit/>
          </a:bodyPr>
          <a:lstStyle/>
          <a:p>
            <a:r>
              <a:rPr lang="ko-KR" altLang="en-US" sz="4000" dirty="0"/>
              <a:t>데이터 분석 방법 </a:t>
            </a:r>
            <a:r>
              <a:rPr lang="en-US" altLang="ko-KR" sz="4000" dirty="0"/>
              <a:t>– </a:t>
            </a:r>
            <a:r>
              <a:rPr lang="ko-KR" altLang="en-US" sz="4000" dirty="0"/>
              <a:t>승률과 </a:t>
            </a:r>
            <a:r>
              <a:rPr lang="ko-KR" altLang="en-US" sz="4000" dirty="0" err="1"/>
              <a:t>평균킬</a:t>
            </a:r>
            <a:r>
              <a:rPr lang="ko-KR" altLang="en-US" sz="4000" dirty="0"/>
              <a:t> 구하기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EBF1590-3B36-48EE-A89D-3B6F3CB25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C8F6C8C-AB5A-4548-942D-E3FD40ACB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C44C6D4-766A-9A63-D56B-17EA6405F3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4819" y="970661"/>
            <a:ext cx="6041651" cy="4673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09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</TotalTime>
  <Words>836</Words>
  <Application>Microsoft Office PowerPoint</Application>
  <PresentationFormat>와이드스크린</PresentationFormat>
  <Paragraphs>227</Paragraphs>
  <Slides>30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3" baseType="lpstr">
      <vt:lpstr>맑은 고딕</vt:lpstr>
      <vt:lpstr>Arial</vt:lpstr>
      <vt:lpstr>Office 테마</vt:lpstr>
      <vt:lpstr>League of Legends 데이터 분석</vt:lpstr>
      <vt:lpstr>목차</vt:lpstr>
      <vt:lpstr>분석한 데이터</vt:lpstr>
      <vt:lpstr>데이터 분석 방법 – 사용한 라이브러리</vt:lpstr>
      <vt:lpstr>데이터 분석 방법 – 승률과 평균킬 구하기</vt:lpstr>
      <vt:lpstr>데이터 분석 방법 – 승률과 평균킬 구하기</vt:lpstr>
      <vt:lpstr>데이터 분석 방법 – 승률과 평균킬 구하기</vt:lpstr>
      <vt:lpstr>데이터 분석 방법 – 승률과 평균킬 구하기</vt:lpstr>
      <vt:lpstr>데이터 분석 방법 – 승률과 평균킬 구하기</vt:lpstr>
      <vt:lpstr>데이터 분석 방법 – 승률과 평균킬 구하기</vt:lpstr>
      <vt:lpstr>데이터 분석 방법 – 승률과 평균킬 구하기</vt:lpstr>
      <vt:lpstr>데이터 분석 방법 – 승률과 평균킬 구하기</vt:lpstr>
      <vt:lpstr>데이터 분석 방법 – 승률과 평균킬 구하기</vt:lpstr>
      <vt:lpstr>데이터 분석 방법 – 승률과 평균킬 구하기</vt:lpstr>
      <vt:lpstr>데이터 분석 결과 – 킬과 승률</vt:lpstr>
      <vt:lpstr>데이터 분석 결과 – 킬과 승률</vt:lpstr>
      <vt:lpstr>데이터 분석 결과 – 미니언, 몬스터와 승률</vt:lpstr>
      <vt:lpstr>데이터 분석 결과 – 몬스터와 승률</vt:lpstr>
      <vt:lpstr>데이터 분석 결과 – 몬스터와 승률</vt:lpstr>
      <vt:lpstr>데이터 분석 결과 – 몬스터와 승률</vt:lpstr>
      <vt:lpstr>데이터 분석 결과 – 몬스터와 승률</vt:lpstr>
      <vt:lpstr>데이터 분석 결과 – 몬스터와 승률</vt:lpstr>
      <vt:lpstr>데이터 분석 결과 – 파괴와 승률</vt:lpstr>
      <vt:lpstr>데이터 분석 결과 – 파괴와 승률</vt:lpstr>
      <vt:lpstr>데이터 분석 결과 – 파괴와 승률</vt:lpstr>
      <vt:lpstr>데이터 분석 결과 – 파괴와 승률</vt:lpstr>
      <vt:lpstr>부록)데이터 분석 결과 – 챔피언 플레이 수</vt:lpstr>
      <vt:lpstr>부록)데이터 분석 결과 – firstblood와 승률</vt:lpstr>
      <vt:lpstr>Reference</vt:lpstr>
      <vt:lpstr>감사합니다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김태훈</dc:creator>
  <cp:lastModifiedBy>김태훈</cp:lastModifiedBy>
  <cp:revision>10</cp:revision>
  <dcterms:created xsi:type="dcterms:W3CDTF">2023-09-08T16:10:05Z</dcterms:created>
  <dcterms:modified xsi:type="dcterms:W3CDTF">2023-09-09T04:59:54Z</dcterms:modified>
</cp:coreProperties>
</file>